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6" r:id="rId3"/>
    <p:sldId id="269" r:id="rId4"/>
    <p:sldId id="271" r:id="rId5"/>
    <p:sldId id="272" r:id="rId6"/>
    <p:sldId id="273" r:id="rId7"/>
    <p:sldId id="274" r:id="rId8"/>
    <p:sldId id="280" r:id="rId9"/>
    <p:sldId id="281" r:id="rId10"/>
    <p:sldId id="282" r:id="rId11"/>
    <p:sldId id="275" r:id="rId12"/>
    <p:sldId id="270" r:id="rId13"/>
    <p:sldId id="276" r:id="rId14"/>
    <p:sldId id="277" r:id="rId15"/>
    <p:sldId id="279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9926"/>
    <a:srgbClr val="323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7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0D3113-CA18-4425-B00A-EF1CA4D21ECB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l-GR"/>
        </a:p>
      </dgm:t>
    </dgm:pt>
    <dgm:pt modelId="{2D6B9605-BCA9-4C6A-9BBF-1F8524557FA3}">
      <dgm:prSet phldrT="[Text]" phldr="0"/>
      <dgm:spPr/>
      <dgm:t>
        <a:bodyPr/>
        <a:lstStyle/>
        <a:p>
          <a:r>
            <a:rPr lang="en-US" dirty="0"/>
            <a:t>Toxicity</a:t>
          </a:r>
          <a:endParaRPr lang="el-GR" dirty="0"/>
        </a:p>
      </dgm:t>
    </dgm:pt>
    <dgm:pt modelId="{35AC5411-FA0D-4B3C-B085-A772B9551ED6}" type="parTrans" cxnId="{06036E58-748E-43C1-818B-0BFBB1748D5D}">
      <dgm:prSet/>
      <dgm:spPr/>
      <dgm:t>
        <a:bodyPr/>
        <a:lstStyle/>
        <a:p>
          <a:endParaRPr lang="el-GR"/>
        </a:p>
      </dgm:t>
    </dgm:pt>
    <dgm:pt modelId="{8F5936AF-7785-480F-A5D3-B4A3547A971C}" type="sibTrans" cxnId="{06036E58-748E-43C1-818B-0BFBB1748D5D}">
      <dgm:prSet/>
      <dgm:spPr/>
      <dgm:t>
        <a:bodyPr/>
        <a:lstStyle/>
        <a:p>
          <a:endParaRPr lang="el-GR"/>
        </a:p>
      </dgm:t>
    </dgm:pt>
    <dgm:pt modelId="{94D2C6F3-5CD1-4194-80A1-29F5B1BEE74B}">
      <dgm:prSet phldrT="[Text]" phldr="0"/>
      <dgm:spPr/>
      <dgm:t>
        <a:bodyPr/>
        <a:lstStyle/>
        <a:p>
          <a:r>
            <a:rPr lang="en-US" dirty="0"/>
            <a:t>Contamination extend</a:t>
          </a:r>
          <a:endParaRPr lang="el-GR" dirty="0"/>
        </a:p>
      </dgm:t>
    </dgm:pt>
    <dgm:pt modelId="{C96F5556-8D07-4227-AD66-951F9BAF06E5}" type="parTrans" cxnId="{408C589E-7E34-4CBE-970D-2FE0FDED6AA5}">
      <dgm:prSet/>
      <dgm:spPr/>
      <dgm:t>
        <a:bodyPr/>
        <a:lstStyle/>
        <a:p>
          <a:endParaRPr lang="el-GR"/>
        </a:p>
      </dgm:t>
    </dgm:pt>
    <dgm:pt modelId="{8972B28E-DD18-4605-AF8F-A81F0CFEAC70}" type="sibTrans" cxnId="{408C589E-7E34-4CBE-970D-2FE0FDED6AA5}">
      <dgm:prSet/>
      <dgm:spPr/>
      <dgm:t>
        <a:bodyPr/>
        <a:lstStyle/>
        <a:p>
          <a:endParaRPr lang="el-GR"/>
        </a:p>
      </dgm:t>
    </dgm:pt>
    <dgm:pt modelId="{AC02D253-E9AB-442D-AE40-CEADC6666046}">
      <dgm:prSet phldrT="[Text]" phldr="0"/>
      <dgm:spPr/>
      <dgm:t>
        <a:bodyPr/>
        <a:lstStyle/>
        <a:p>
          <a:r>
            <a:rPr lang="en-US" dirty="0"/>
            <a:t>Hazard potential</a:t>
          </a:r>
          <a:endParaRPr lang="el-GR" dirty="0"/>
        </a:p>
      </dgm:t>
    </dgm:pt>
    <dgm:pt modelId="{173A360C-0E61-4FFA-8F9C-D2EEF95E49C6}" type="parTrans" cxnId="{B8912C97-A005-423F-930C-7B63E60590A9}">
      <dgm:prSet/>
      <dgm:spPr/>
      <dgm:t>
        <a:bodyPr/>
        <a:lstStyle/>
        <a:p>
          <a:endParaRPr lang="el-GR"/>
        </a:p>
      </dgm:t>
    </dgm:pt>
    <dgm:pt modelId="{4C850BCC-5B51-4B52-8C21-8309E89857CD}" type="sibTrans" cxnId="{B8912C97-A005-423F-930C-7B63E60590A9}">
      <dgm:prSet/>
      <dgm:spPr/>
      <dgm:t>
        <a:bodyPr/>
        <a:lstStyle/>
        <a:p>
          <a:endParaRPr lang="el-GR"/>
        </a:p>
      </dgm:t>
    </dgm:pt>
    <dgm:pt modelId="{E76C1851-35B2-43E2-856D-094B2D5C9C48}">
      <dgm:prSet phldrT="[Text]" phldr="0"/>
      <dgm:spPr/>
      <dgm:t>
        <a:bodyPr/>
        <a:lstStyle/>
        <a:p>
          <a:r>
            <a:rPr lang="en-US"/>
            <a:t>Waste category</a:t>
          </a:r>
          <a:endParaRPr lang="el-GR" dirty="0"/>
        </a:p>
      </dgm:t>
    </dgm:pt>
    <dgm:pt modelId="{F416780B-8422-45B0-B759-5A4BD954F44E}" type="parTrans" cxnId="{FDDBD2C4-7E2E-4DDF-84DE-D59664A7B7BD}">
      <dgm:prSet/>
      <dgm:spPr/>
      <dgm:t>
        <a:bodyPr/>
        <a:lstStyle/>
        <a:p>
          <a:endParaRPr lang="el-GR"/>
        </a:p>
      </dgm:t>
    </dgm:pt>
    <dgm:pt modelId="{62994675-7A8E-4DAC-B73D-18F2EC1C19EE}" type="sibTrans" cxnId="{FDDBD2C4-7E2E-4DDF-84DE-D59664A7B7BD}">
      <dgm:prSet/>
      <dgm:spPr/>
      <dgm:t>
        <a:bodyPr/>
        <a:lstStyle/>
        <a:p>
          <a:endParaRPr lang="el-GR"/>
        </a:p>
      </dgm:t>
    </dgm:pt>
    <dgm:pt modelId="{B2EB0216-6E62-4095-9FFA-E83FEB330FAB}" type="pres">
      <dgm:prSet presAssocID="{FA0D3113-CA18-4425-B00A-EF1CA4D21ECB}" presName="Name0" presStyleCnt="0">
        <dgm:presLayoutVars>
          <dgm:dir/>
          <dgm:animLvl val="lvl"/>
          <dgm:resizeHandles val="exact"/>
        </dgm:presLayoutVars>
      </dgm:prSet>
      <dgm:spPr/>
    </dgm:pt>
    <dgm:pt modelId="{EAE01D56-E121-4491-85AE-14DE4152B75C}" type="pres">
      <dgm:prSet presAssocID="{2D6B9605-BCA9-4C6A-9BBF-1F8524557FA3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79EFF50-917B-4F1E-B3C5-BFE99E8C78A4}" type="pres">
      <dgm:prSet presAssocID="{8F5936AF-7785-480F-A5D3-B4A3547A971C}" presName="parTxOnlySpace" presStyleCnt="0"/>
      <dgm:spPr/>
    </dgm:pt>
    <dgm:pt modelId="{F54F623B-7183-470C-87A4-5C81B72E6569}" type="pres">
      <dgm:prSet presAssocID="{94D2C6F3-5CD1-4194-80A1-29F5B1BEE74B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E3E5987-7945-4111-8C67-B66279306B53}" type="pres">
      <dgm:prSet presAssocID="{8972B28E-DD18-4605-AF8F-A81F0CFEAC70}" presName="parTxOnlySpace" presStyleCnt="0"/>
      <dgm:spPr/>
    </dgm:pt>
    <dgm:pt modelId="{09FE3543-B34D-492F-85A1-C6041F631801}" type="pres">
      <dgm:prSet presAssocID="{E76C1851-35B2-43E2-856D-094B2D5C9C48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7C0DE44-78A1-4236-B5AC-E566C4D0545E}" type="pres">
      <dgm:prSet presAssocID="{62994675-7A8E-4DAC-B73D-18F2EC1C19EE}" presName="parTxOnlySpace" presStyleCnt="0"/>
      <dgm:spPr/>
    </dgm:pt>
    <dgm:pt modelId="{784FEE98-E795-42B3-89CE-5A048D50DFD5}" type="pres">
      <dgm:prSet presAssocID="{AC02D253-E9AB-442D-AE40-CEADC6666046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2169E20-9449-4386-839B-6084027386A2}" type="presOf" srcId="{E76C1851-35B2-43E2-856D-094B2D5C9C48}" destId="{09FE3543-B34D-492F-85A1-C6041F631801}" srcOrd="0" destOrd="0" presId="urn:microsoft.com/office/officeart/2005/8/layout/chevron1"/>
    <dgm:cxn modelId="{ECDBB034-3A92-48D1-8A81-D9FC116C78EE}" type="presOf" srcId="{2D6B9605-BCA9-4C6A-9BBF-1F8524557FA3}" destId="{EAE01D56-E121-4491-85AE-14DE4152B75C}" srcOrd="0" destOrd="0" presId="urn:microsoft.com/office/officeart/2005/8/layout/chevron1"/>
    <dgm:cxn modelId="{06036E58-748E-43C1-818B-0BFBB1748D5D}" srcId="{FA0D3113-CA18-4425-B00A-EF1CA4D21ECB}" destId="{2D6B9605-BCA9-4C6A-9BBF-1F8524557FA3}" srcOrd="0" destOrd="0" parTransId="{35AC5411-FA0D-4B3C-B085-A772B9551ED6}" sibTransId="{8F5936AF-7785-480F-A5D3-B4A3547A971C}"/>
    <dgm:cxn modelId="{B8912C97-A005-423F-930C-7B63E60590A9}" srcId="{FA0D3113-CA18-4425-B00A-EF1CA4D21ECB}" destId="{AC02D253-E9AB-442D-AE40-CEADC6666046}" srcOrd="3" destOrd="0" parTransId="{173A360C-0E61-4FFA-8F9C-D2EEF95E49C6}" sibTransId="{4C850BCC-5B51-4B52-8C21-8309E89857CD}"/>
    <dgm:cxn modelId="{408C589E-7E34-4CBE-970D-2FE0FDED6AA5}" srcId="{FA0D3113-CA18-4425-B00A-EF1CA4D21ECB}" destId="{94D2C6F3-5CD1-4194-80A1-29F5B1BEE74B}" srcOrd="1" destOrd="0" parTransId="{C96F5556-8D07-4227-AD66-951F9BAF06E5}" sibTransId="{8972B28E-DD18-4605-AF8F-A81F0CFEAC70}"/>
    <dgm:cxn modelId="{FDDBD2C4-7E2E-4DDF-84DE-D59664A7B7BD}" srcId="{FA0D3113-CA18-4425-B00A-EF1CA4D21ECB}" destId="{E76C1851-35B2-43E2-856D-094B2D5C9C48}" srcOrd="2" destOrd="0" parTransId="{F416780B-8422-45B0-B759-5A4BD954F44E}" sibTransId="{62994675-7A8E-4DAC-B73D-18F2EC1C19EE}"/>
    <dgm:cxn modelId="{2359B3CA-ABBB-47A9-A59F-5FEC4D6928E4}" type="presOf" srcId="{FA0D3113-CA18-4425-B00A-EF1CA4D21ECB}" destId="{B2EB0216-6E62-4095-9FFA-E83FEB330FAB}" srcOrd="0" destOrd="0" presId="urn:microsoft.com/office/officeart/2005/8/layout/chevron1"/>
    <dgm:cxn modelId="{E91B6CF4-0CF6-42ED-B56C-EB48AEB02D9A}" type="presOf" srcId="{AC02D253-E9AB-442D-AE40-CEADC6666046}" destId="{784FEE98-E795-42B3-89CE-5A048D50DFD5}" srcOrd="0" destOrd="0" presId="urn:microsoft.com/office/officeart/2005/8/layout/chevron1"/>
    <dgm:cxn modelId="{E53BBCFE-D9E1-4A4E-981B-DC09E1D6F3EC}" type="presOf" srcId="{94D2C6F3-5CD1-4194-80A1-29F5B1BEE74B}" destId="{F54F623B-7183-470C-87A4-5C81B72E6569}" srcOrd="0" destOrd="0" presId="urn:microsoft.com/office/officeart/2005/8/layout/chevron1"/>
    <dgm:cxn modelId="{21C4D90A-B5EF-44E6-A263-05318C65D94C}" type="presParOf" srcId="{B2EB0216-6E62-4095-9FFA-E83FEB330FAB}" destId="{EAE01D56-E121-4491-85AE-14DE4152B75C}" srcOrd="0" destOrd="0" presId="urn:microsoft.com/office/officeart/2005/8/layout/chevron1"/>
    <dgm:cxn modelId="{1E1FC628-2FF4-4CE3-8228-CCE92681213F}" type="presParOf" srcId="{B2EB0216-6E62-4095-9FFA-E83FEB330FAB}" destId="{279EFF50-917B-4F1E-B3C5-BFE99E8C78A4}" srcOrd="1" destOrd="0" presId="urn:microsoft.com/office/officeart/2005/8/layout/chevron1"/>
    <dgm:cxn modelId="{CF4824BB-551C-4231-8A08-B5AA4E6EF839}" type="presParOf" srcId="{B2EB0216-6E62-4095-9FFA-E83FEB330FAB}" destId="{F54F623B-7183-470C-87A4-5C81B72E6569}" srcOrd="2" destOrd="0" presId="urn:microsoft.com/office/officeart/2005/8/layout/chevron1"/>
    <dgm:cxn modelId="{C6D7FAC1-4BA7-485C-A6F2-D53E78FBDE40}" type="presParOf" srcId="{B2EB0216-6E62-4095-9FFA-E83FEB330FAB}" destId="{4E3E5987-7945-4111-8C67-B66279306B53}" srcOrd="3" destOrd="0" presId="urn:microsoft.com/office/officeart/2005/8/layout/chevron1"/>
    <dgm:cxn modelId="{76E9B9E3-D328-4454-9CD8-E62155472E02}" type="presParOf" srcId="{B2EB0216-6E62-4095-9FFA-E83FEB330FAB}" destId="{09FE3543-B34D-492F-85A1-C6041F631801}" srcOrd="4" destOrd="0" presId="urn:microsoft.com/office/officeart/2005/8/layout/chevron1"/>
    <dgm:cxn modelId="{D7C5E0A8-7689-40D1-9EF5-F8C20EDB59C7}" type="presParOf" srcId="{B2EB0216-6E62-4095-9FFA-E83FEB330FAB}" destId="{57C0DE44-78A1-4236-B5AC-E566C4D0545E}" srcOrd="5" destOrd="0" presId="urn:microsoft.com/office/officeart/2005/8/layout/chevron1"/>
    <dgm:cxn modelId="{02C7D725-4AE7-4EE2-9CDD-3E2A488FB641}" type="presParOf" srcId="{B2EB0216-6E62-4095-9FFA-E83FEB330FAB}" destId="{784FEE98-E795-42B3-89CE-5A048D50DFD5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CBED3D-2A18-4D68-82A2-A5C523F69ED0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l-GR"/>
        </a:p>
      </dgm:t>
    </dgm:pt>
    <dgm:pt modelId="{F63E6760-36F3-4326-A9C5-F8CEFAAF90F1}">
      <dgm:prSet phldrT="[Text]" phldr="0" custT="1"/>
      <dgm:spPr/>
      <dgm:t>
        <a:bodyPr/>
        <a:lstStyle/>
        <a:p>
          <a:r>
            <a:rPr lang="en-US" sz="1200" dirty="0"/>
            <a:t>Contaminant mobility</a:t>
          </a:r>
          <a:endParaRPr lang="el-GR" sz="1200" dirty="0"/>
        </a:p>
      </dgm:t>
    </dgm:pt>
    <dgm:pt modelId="{34E9FCB5-405C-4875-9465-574838DB1C26}" type="parTrans" cxnId="{867B2517-3A10-4010-A77F-A3EF219B1235}">
      <dgm:prSet/>
      <dgm:spPr/>
      <dgm:t>
        <a:bodyPr/>
        <a:lstStyle/>
        <a:p>
          <a:endParaRPr lang="el-GR"/>
        </a:p>
      </dgm:t>
    </dgm:pt>
    <dgm:pt modelId="{EF20787D-4A8F-46EB-844C-6C1000A99ACF}" type="sibTrans" cxnId="{867B2517-3A10-4010-A77F-A3EF219B1235}">
      <dgm:prSet/>
      <dgm:spPr/>
      <dgm:t>
        <a:bodyPr/>
        <a:lstStyle/>
        <a:p>
          <a:endParaRPr lang="el-GR"/>
        </a:p>
      </dgm:t>
    </dgm:pt>
    <dgm:pt modelId="{8CBB436F-2A55-4015-BBFC-CCCDDB8BD11C}">
      <dgm:prSet phldrT="[Text]" phldr="0" custT="1"/>
      <dgm:spPr/>
      <dgm:t>
        <a:bodyPr/>
        <a:lstStyle/>
        <a:p>
          <a:r>
            <a:rPr lang="en-US" sz="1200" dirty="0"/>
            <a:t>Geological permeability</a:t>
          </a:r>
          <a:endParaRPr lang="el-GR" sz="1200" dirty="0"/>
        </a:p>
      </dgm:t>
    </dgm:pt>
    <dgm:pt modelId="{2F571559-B757-4340-B5DD-AA32D8EA95C8}" type="parTrans" cxnId="{93B0A24C-370F-42C1-8A52-5B7DC9ACEA7C}">
      <dgm:prSet/>
      <dgm:spPr/>
      <dgm:t>
        <a:bodyPr/>
        <a:lstStyle/>
        <a:p>
          <a:endParaRPr lang="el-GR"/>
        </a:p>
      </dgm:t>
    </dgm:pt>
    <dgm:pt modelId="{A4211281-9C39-4F06-93A5-51DADE0933D6}" type="sibTrans" cxnId="{93B0A24C-370F-42C1-8A52-5B7DC9ACEA7C}">
      <dgm:prSet/>
      <dgm:spPr/>
      <dgm:t>
        <a:bodyPr/>
        <a:lstStyle/>
        <a:p>
          <a:endParaRPr lang="el-GR"/>
        </a:p>
      </dgm:t>
    </dgm:pt>
    <dgm:pt modelId="{22C9A01C-8012-46B4-AB17-FBB0C2EFBC66}">
      <dgm:prSet phldrT="[Text]" phldr="0" custT="1"/>
      <dgm:spPr/>
      <dgm:t>
        <a:bodyPr/>
        <a:lstStyle/>
        <a:p>
          <a:r>
            <a:rPr lang="en-US" sz="1200" dirty="0"/>
            <a:t>Aquifer vulnerability</a:t>
          </a:r>
          <a:endParaRPr lang="el-GR" sz="1200" dirty="0"/>
        </a:p>
      </dgm:t>
    </dgm:pt>
    <dgm:pt modelId="{70B6A95F-B089-4C7C-9AB7-185741F3BB4A}" type="parTrans" cxnId="{B1161D86-7883-4A75-B4CB-C61BCE396EB8}">
      <dgm:prSet/>
      <dgm:spPr/>
      <dgm:t>
        <a:bodyPr/>
        <a:lstStyle/>
        <a:p>
          <a:endParaRPr lang="el-GR"/>
        </a:p>
      </dgm:t>
    </dgm:pt>
    <dgm:pt modelId="{64094023-A9B4-4A18-A5AE-A6E15660A314}" type="sibTrans" cxnId="{B1161D86-7883-4A75-B4CB-C61BCE396EB8}">
      <dgm:prSet/>
      <dgm:spPr/>
      <dgm:t>
        <a:bodyPr/>
        <a:lstStyle/>
        <a:p>
          <a:endParaRPr lang="el-GR"/>
        </a:p>
      </dgm:t>
    </dgm:pt>
    <dgm:pt modelId="{3FFAA392-BDFB-4EAF-AC8B-E50064AAEDBB}">
      <dgm:prSet phldrT="[Text]" phldr="0" custT="1"/>
      <dgm:spPr/>
      <dgm:t>
        <a:bodyPr/>
        <a:lstStyle/>
        <a:p>
          <a:r>
            <a:rPr lang="en-US" sz="1200" dirty="0"/>
            <a:t>Receptor distance</a:t>
          </a:r>
          <a:endParaRPr lang="el-GR" sz="1200" dirty="0"/>
        </a:p>
      </dgm:t>
    </dgm:pt>
    <dgm:pt modelId="{50F71AF0-38FB-4A86-87E4-454029C18121}" type="parTrans" cxnId="{D0FB588C-A962-45AD-BDAA-C1B1645B70B3}">
      <dgm:prSet/>
      <dgm:spPr/>
      <dgm:t>
        <a:bodyPr/>
        <a:lstStyle/>
        <a:p>
          <a:endParaRPr lang="el-GR"/>
        </a:p>
      </dgm:t>
    </dgm:pt>
    <dgm:pt modelId="{F1F43B6D-E99A-4BF8-9FCA-6C6EC12E5A9C}" type="sibTrans" cxnId="{D0FB588C-A962-45AD-BDAA-C1B1645B70B3}">
      <dgm:prSet/>
      <dgm:spPr/>
      <dgm:t>
        <a:bodyPr/>
        <a:lstStyle/>
        <a:p>
          <a:endParaRPr lang="el-GR"/>
        </a:p>
      </dgm:t>
    </dgm:pt>
    <dgm:pt modelId="{468ED4E2-3490-4087-A45C-B937AB319DC4}" type="pres">
      <dgm:prSet presAssocID="{54CBED3D-2A18-4D68-82A2-A5C523F69ED0}" presName="linearFlow" presStyleCnt="0">
        <dgm:presLayoutVars>
          <dgm:resizeHandles val="exact"/>
        </dgm:presLayoutVars>
      </dgm:prSet>
      <dgm:spPr/>
    </dgm:pt>
    <dgm:pt modelId="{CF91B616-FEC0-440D-8C4B-780CB9E3C4CD}" type="pres">
      <dgm:prSet presAssocID="{F63E6760-36F3-4326-A9C5-F8CEFAAF90F1}" presName="node" presStyleLbl="node1" presStyleIdx="0" presStyleCnt="4">
        <dgm:presLayoutVars>
          <dgm:bulletEnabled val="1"/>
        </dgm:presLayoutVars>
      </dgm:prSet>
      <dgm:spPr/>
    </dgm:pt>
    <dgm:pt modelId="{A497BCA4-478D-42CE-B391-C18222159CB2}" type="pres">
      <dgm:prSet presAssocID="{EF20787D-4A8F-46EB-844C-6C1000A99ACF}" presName="sibTrans" presStyleLbl="sibTrans2D1" presStyleIdx="0" presStyleCnt="3"/>
      <dgm:spPr/>
    </dgm:pt>
    <dgm:pt modelId="{876ECCA9-176B-4B3B-BA95-E403010EF2D9}" type="pres">
      <dgm:prSet presAssocID="{EF20787D-4A8F-46EB-844C-6C1000A99ACF}" presName="connectorText" presStyleLbl="sibTrans2D1" presStyleIdx="0" presStyleCnt="3"/>
      <dgm:spPr/>
    </dgm:pt>
    <dgm:pt modelId="{FD5B2E02-7155-4BCD-9FF7-F9A17236443D}" type="pres">
      <dgm:prSet presAssocID="{8CBB436F-2A55-4015-BBFC-CCCDDB8BD11C}" presName="node" presStyleLbl="node1" presStyleIdx="1" presStyleCnt="4">
        <dgm:presLayoutVars>
          <dgm:bulletEnabled val="1"/>
        </dgm:presLayoutVars>
      </dgm:prSet>
      <dgm:spPr/>
    </dgm:pt>
    <dgm:pt modelId="{0413AE8F-8C6F-40E1-AE56-8A2C9F8315C0}" type="pres">
      <dgm:prSet presAssocID="{A4211281-9C39-4F06-93A5-51DADE0933D6}" presName="sibTrans" presStyleLbl="sibTrans2D1" presStyleIdx="1" presStyleCnt="3"/>
      <dgm:spPr/>
    </dgm:pt>
    <dgm:pt modelId="{F15B24B6-EF91-45AE-B7C7-7EA9FA6DA0B4}" type="pres">
      <dgm:prSet presAssocID="{A4211281-9C39-4F06-93A5-51DADE0933D6}" presName="connectorText" presStyleLbl="sibTrans2D1" presStyleIdx="1" presStyleCnt="3"/>
      <dgm:spPr/>
    </dgm:pt>
    <dgm:pt modelId="{A256F374-3371-42AD-817E-E4182F626706}" type="pres">
      <dgm:prSet presAssocID="{22C9A01C-8012-46B4-AB17-FBB0C2EFBC66}" presName="node" presStyleLbl="node1" presStyleIdx="2" presStyleCnt="4">
        <dgm:presLayoutVars>
          <dgm:bulletEnabled val="1"/>
        </dgm:presLayoutVars>
      </dgm:prSet>
      <dgm:spPr/>
    </dgm:pt>
    <dgm:pt modelId="{385C40AA-DFEE-4BF5-BC37-6038BB8AF379}" type="pres">
      <dgm:prSet presAssocID="{64094023-A9B4-4A18-A5AE-A6E15660A314}" presName="sibTrans" presStyleLbl="sibTrans2D1" presStyleIdx="2" presStyleCnt="3"/>
      <dgm:spPr/>
    </dgm:pt>
    <dgm:pt modelId="{69A33EB2-71B3-459A-9CA7-079421158494}" type="pres">
      <dgm:prSet presAssocID="{64094023-A9B4-4A18-A5AE-A6E15660A314}" presName="connectorText" presStyleLbl="sibTrans2D1" presStyleIdx="2" presStyleCnt="3"/>
      <dgm:spPr/>
    </dgm:pt>
    <dgm:pt modelId="{181572A2-789C-443B-AA0C-2B8C48108FC9}" type="pres">
      <dgm:prSet presAssocID="{3FFAA392-BDFB-4EAF-AC8B-E50064AAEDBB}" presName="node" presStyleLbl="node1" presStyleIdx="3" presStyleCnt="4">
        <dgm:presLayoutVars>
          <dgm:bulletEnabled val="1"/>
        </dgm:presLayoutVars>
      </dgm:prSet>
      <dgm:spPr/>
    </dgm:pt>
  </dgm:ptLst>
  <dgm:cxnLst>
    <dgm:cxn modelId="{FABA060A-5B01-484C-BB05-E9FF85B97300}" type="presOf" srcId="{8CBB436F-2A55-4015-BBFC-CCCDDB8BD11C}" destId="{FD5B2E02-7155-4BCD-9FF7-F9A17236443D}" srcOrd="0" destOrd="0" presId="urn:microsoft.com/office/officeart/2005/8/layout/process2"/>
    <dgm:cxn modelId="{995D150A-0992-4BA0-A69C-669ECDBE6C69}" type="presOf" srcId="{A4211281-9C39-4F06-93A5-51DADE0933D6}" destId="{0413AE8F-8C6F-40E1-AE56-8A2C9F8315C0}" srcOrd="0" destOrd="0" presId="urn:microsoft.com/office/officeart/2005/8/layout/process2"/>
    <dgm:cxn modelId="{5308D80F-4C3D-491E-9E3A-F66EA95422CE}" type="presOf" srcId="{22C9A01C-8012-46B4-AB17-FBB0C2EFBC66}" destId="{A256F374-3371-42AD-817E-E4182F626706}" srcOrd="0" destOrd="0" presId="urn:microsoft.com/office/officeart/2005/8/layout/process2"/>
    <dgm:cxn modelId="{867B2517-3A10-4010-A77F-A3EF219B1235}" srcId="{54CBED3D-2A18-4D68-82A2-A5C523F69ED0}" destId="{F63E6760-36F3-4326-A9C5-F8CEFAAF90F1}" srcOrd="0" destOrd="0" parTransId="{34E9FCB5-405C-4875-9465-574838DB1C26}" sibTransId="{EF20787D-4A8F-46EB-844C-6C1000A99ACF}"/>
    <dgm:cxn modelId="{4725E444-3641-4230-8B4A-9623904A9CC2}" type="presOf" srcId="{64094023-A9B4-4A18-A5AE-A6E15660A314}" destId="{69A33EB2-71B3-459A-9CA7-079421158494}" srcOrd="1" destOrd="0" presId="urn:microsoft.com/office/officeart/2005/8/layout/process2"/>
    <dgm:cxn modelId="{76D04547-7AA9-4D8C-8A4C-65453101C39F}" type="presOf" srcId="{54CBED3D-2A18-4D68-82A2-A5C523F69ED0}" destId="{468ED4E2-3490-4087-A45C-B937AB319DC4}" srcOrd="0" destOrd="0" presId="urn:microsoft.com/office/officeart/2005/8/layout/process2"/>
    <dgm:cxn modelId="{93B0A24C-370F-42C1-8A52-5B7DC9ACEA7C}" srcId="{54CBED3D-2A18-4D68-82A2-A5C523F69ED0}" destId="{8CBB436F-2A55-4015-BBFC-CCCDDB8BD11C}" srcOrd="1" destOrd="0" parTransId="{2F571559-B757-4340-B5DD-AA32D8EA95C8}" sibTransId="{A4211281-9C39-4F06-93A5-51DADE0933D6}"/>
    <dgm:cxn modelId="{B1161D86-7883-4A75-B4CB-C61BCE396EB8}" srcId="{54CBED3D-2A18-4D68-82A2-A5C523F69ED0}" destId="{22C9A01C-8012-46B4-AB17-FBB0C2EFBC66}" srcOrd="2" destOrd="0" parTransId="{70B6A95F-B089-4C7C-9AB7-185741F3BB4A}" sibTransId="{64094023-A9B4-4A18-A5AE-A6E15660A314}"/>
    <dgm:cxn modelId="{625B2A8C-4BA8-4468-8CE9-1A2B60C91F45}" type="presOf" srcId="{64094023-A9B4-4A18-A5AE-A6E15660A314}" destId="{385C40AA-DFEE-4BF5-BC37-6038BB8AF379}" srcOrd="0" destOrd="0" presId="urn:microsoft.com/office/officeart/2005/8/layout/process2"/>
    <dgm:cxn modelId="{D0FB588C-A962-45AD-BDAA-C1B1645B70B3}" srcId="{54CBED3D-2A18-4D68-82A2-A5C523F69ED0}" destId="{3FFAA392-BDFB-4EAF-AC8B-E50064AAEDBB}" srcOrd="3" destOrd="0" parTransId="{50F71AF0-38FB-4A86-87E4-454029C18121}" sibTransId="{F1F43B6D-E99A-4BF8-9FCA-6C6EC12E5A9C}"/>
    <dgm:cxn modelId="{CC3E65C6-DD87-413C-A6BD-2D6DC6D9C8E4}" type="presOf" srcId="{F63E6760-36F3-4326-A9C5-F8CEFAAF90F1}" destId="{CF91B616-FEC0-440D-8C4B-780CB9E3C4CD}" srcOrd="0" destOrd="0" presId="urn:microsoft.com/office/officeart/2005/8/layout/process2"/>
    <dgm:cxn modelId="{DA1067D1-8BB9-48BD-86DE-9DDD098A5E8E}" type="presOf" srcId="{3FFAA392-BDFB-4EAF-AC8B-E50064AAEDBB}" destId="{181572A2-789C-443B-AA0C-2B8C48108FC9}" srcOrd="0" destOrd="0" presId="urn:microsoft.com/office/officeart/2005/8/layout/process2"/>
    <dgm:cxn modelId="{F29FE5D8-3540-41CE-AD14-2A094703312E}" type="presOf" srcId="{A4211281-9C39-4F06-93A5-51DADE0933D6}" destId="{F15B24B6-EF91-45AE-B7C7-7EA9FA6DA0B4}" srcOrd="1" destOrd="0" presId="urn:microsoft.com/office/officeart/2005/8/layout/process2"/>
    <dgm:cxn modelId="{8FA333DB-22E0-4A72-9AFE-3E049E5C5583}" type="presOf" srcId="{EF20787D-4A8F-46EB-844C-6C1000A99ACF}" destId="{A497BCA4-478D-42CE-B391-C18222159CB2}" srcOrd="0" destOrd="0" presId="urn:microsoft.com/office/officeart/2005/8/layout/process2"/>
    <dgm:cxn modelId="{076EA0E1-D466-45DA-BA78-66A5DEE5467D}" type="presOf" srcId="{EF20787D-4A8F-46EB-844C-6C1000A99ACF}" destId="{876ECCA9-176B-4B3B-BA95-E403010EF2D9}" srcOrd="1" destOrd="0" presId="urn:microsoft.com/office/officeart/2005/8/layout/process2"/>
    <dgm:cxn modelId="{A6A627B6-1EB2-476A-9FB5-77ECEFE2E028}" type="presParOf" srcId="{468ED4E2-3490-4087-A45C-B937AB319DC4}" destId="{CF91B616-FEC0-440D-8C4B-780CB9E3C4CD}" srcOrd="0" destOrd="0" presId="urn:microsoft.com/office/officeart/2005/8/layout/process2"/>
    <dgm:cxn modelId="{0A1FD6F9-0CAD-4299-AC53-DCF804C52F65}" type="presParOf" srcId="{468ED4E2-3490-4087-A45C-B937AB319DC4}" destId="{A497BCA4-478D-42CE-B391-C18222159CB2}" srcOrd="1" destOrd="0" presId="urn:microsoft.com/office/officeart/2005/8/layout/process2"/>
    <dgm:cxn modelId="{9D0FD05F-2C2A-45B3-8F6A-70FFFF992992}" type="presParOf" srcId="{A497BCA4-478D-42CE-B391-C18222159CB2}" destId="{876ECCA9-176B-4B3B-BA95-E403010EF2D9}" srcOrd="0" destOrd="0" presId="urn:microsoft.com/office/officeart/2005/8/layout/process2"/>
    <dgm:cxn modelId="{9BD23AC9-5172-4AF7-98C6-B0FE7B1B08FC}" type="presParOf" srcId="{468ED4E2-3490-4087-A45C-B937AB319DC4}" destId="{FD5B2E02-7155-4BCD-9FF7-F9A17236443D}" srcOrd="2" destOrd="0" presId="urn:microsoft.com/office/officeart/2005/8/layout/process2"/>
    <dgm:cxn modelId="{82BFDC09-53A5-4C49-B2D0-DECCC7166719}" type="presParOf" srcId="{468ED4E2-3490-4087-A45C-B937AB319DC4}" destId="{0413AE8F-8C6F-40E1-AE56-8A2C9F8315C0}" srcOrd="3" destOrd="0" presId="urn:microsoft.com/office/officeart/2005/8/layout/process2"/>
    <dgm:cxn modelId="{BA25D360-29BC-4BD5-9A35-0902F1F5DE1F}" type="presParOf" srcId="{0413AE8F-8C6F-40E1-AE56-8A2C9F8315C0}" destId="{F15B24B6-EF91-45AE-B7C7-7EA9FA6DA0B4}" srcOrd="0" destOrd="0" presId="urn:microsoft.com/office/officeart/2005/8/layout/process2"/>
    <dgm:cxn modelId="{70398441-0099-43CE-BC02-8D52C28B6F0B}" type="presParOf" srcId="{468ED4E2-3490-4087-A45C-B937AB319DC4}" destId="{A256F374-3371-42AD-817E-E4182F626706}" srcOrd="4" destOrd="0" presId="urn:microsoft.com/office/officeart/2005/8/layout/process2"/>
    <dgm:cxn modelId="{29CF0181-3893-4510-808A-83FEA723D783}" type="presParOf" srcId="{468ED4E2-3490-4087-A45C-B937AB319DC4}" destId="{385C40AA-DFEE-4BF5-BC37-6038BB8AF379}" srcOrd="5" destOrd="0" presId="urn:microsoft.com/office/officeart/2005/8/layout/process2"/>
    <dgm:cxn modelId="{A2645920-F946-4B86-9315-78B43646C374}" type="presParOf" srcId="{385C40AA-DFEE-4BF5-BC37-6038BB8AF379}" destId="{69A33EB2-71B3-459A-9CA7-079421158494}" srcOrd="0" destOrd="0" presId="urn:microsoft.com/office/officeart/2005/8/layout/process2"/>
    <dgm:cxn modelId="{821F0AC9-8668-4DBD-B218-D2587A390187}" type="presParOf" srcId="{468ED4E2-3490-4087-A45C-B937AB319DC4}" destId="{181572A2-789C-443B-AA0C-2B8C48108FC9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01D56-E121-4491-85AE-14DE4152B75C}">
      <dsp:nvSpPr>
        <dsp:cNvPr id="0" name=""/>
        <dsp:cNvSpPr/>
      </dsp:nvSpPr>
      <dsp:spPr>
        <a:xfrm>
          <a:off x="2799" y="1110452"/>
          <a:ext cx="1629739" cy="65189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Toxicity</a:t>
          </a:r>
          <a:endParaRPr lang="el-GR" sz="1100" kern="1200" dirty="0"/>
        </a:p>
      </dsp:txBody>
      <dsp:txXfrm>
        <a:off x="328747" y="1110452"/>
        <a:ext cx="977844" cy="651895"/>
      </dsp:txXfrm>
    </dsp:sp>
    <dsp:sp modelId="{F54F623B-7183-470C-87A4-5C81B72E6569}">
      <dsp:nvSpPr>
        <dsp:cNvPr id="0" name=""/>
        <dsp:cNvSpPr/>
      </dsp:nvSpPr>
      <dsp:spPr>
        <a:xfrm>
          <a:off x="1469565" y="1110452"/>
          <a:ext cx="1629739" cy="651895"/>
        </a:xfrm>
        <a:prstGeom prst="chevron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Contamination extend</a:t>
          </a:r>
          <a:endParaRPr lang="el-GR" sz="1100" kern="1200" dirty="0"/>
        </a:p>
      </dsp:txBody>
      <dsp:txXfrm>
        <a:off x="1795513" y="1110452"/>
        <a:ext cx="977844" cy="651895"/>
      </dsp:txXfrm>
    </dsp:sp>
    <dsp:sp modelId="{09FE3543-B34D-492F-85A1-C6041F631801}">
      <dsp:nvSpPr>
        <dsp:cNvPr id="0" name=""/>
        <dsp:cNvSpPr/>
      </dsp:nvSpPr>
      <dsp:spPr>
        <a:xfrm>
          <a:off x="2936331" y="1110452"/>
          <a:ext cx="1629739" cy="651895"/>
        </a:xfrm>
        <a:prstGeom prst="chevron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Waste category</a:t>
          </a:r>
          <a:endParaRPr lang="el-GR" sz="1100" kern="1200" dirty="0"/>
        </a:p>
      </dsp:txBody>
      <dsp:txXfrm>
        <a:off x="3262279" y="1110452"/>
        <a:ext cx="977844" cy="651895"/>
      </dsp:txXfrm>
    </dsp:sp>
    <dsp:sp modelId="{784FEE98-E795-42B3-89CE-5A048D50DFD5}">
      <dsp:nvSpPr>
        <dsp:cNvPr id="0" name=""/>
        <dsp:cNvSpPr/>
      </dsp:nvSpPr>
      <dsp:spPr>
        <a:xfrm>
          <a:off x="4403097" y="1110452"/>
          <a:ext cx="1629739" cy="651895"/>
        </a:xfrm>
        <a:prstGeom prst="chevron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Hazard potential</a:t>
          </a:r>
          <a:endParaRPr lang="el-GR" sz="1100" kern="1200" dirty="0"/>
        </a:p>
      </dsp:txBody>
      <dsp:txXfrm>
        <a:off x="4729045" y="1110452"/>
        <a:ext cx="977844" cy="651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1B616-FEC0-440D-8C4B-780CB9E3C4CD}">
      <dsp:nvSpPr>
        <dsp:cNvPr id="0" name=""/>
        <dsp:cNvSpPr/>
      </dsp:nvSpPr>
      <dsp:spPr>
        <a:xfrm>
          <a:off x="1613429" y="1484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Contaminant mobility</a:t>
          </a:r>
          <a:endParaRPr lang="el-GR" sz="1200" kern="1200" dirty="0"/>
        </a:p>
      </dsp:txBody>
      <dsp:txXfrm>
        <a:off x="1629599" y="17654"/>
        <a:ext cx="961392" cy="519733"/>
      </dsp:txXfrm>
    </dsp:sp>
    <dsp:sp modelId="{A497BCA4-478D-42CE-B391-C18222159CB2}">
      <dsp:nvSpPr>
        <dsp:cNvPr id="0" name=""/>
        <dsp:cNvSpPr/>
      </dsp:nvSpPr>
      <dsp:spPr>
        <a:xfrm rot="5400000">
          <a:off x="2006782" y="567359"/>
          <a:ext cx="207027" cy="2484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1000" kern="1200"/>
        </a:p>
      </dsp:txBody>
      <dsp:txXfrm rot="-5400000">
        <a:off x="2035766" y="588062"/>
        <a:ext cx="149059" cy="144919"/>
      </dsp:txXfrm>
    </dsp:sp>
    <dsp:sp modelId="{FD5B2E02-7155-4BCD-9FF7-F9A17236443D}">
      <dsp:nvSpPr>
        <dsp:cNvPr id="0" name=""/>
        <dsp:cNvSpPr/>
      </dsp:nvSpPr>
      <dsp:spPr>
        <a:xfrm>
          <a:off x="1613429" y="829594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2147871"/>
            <a:satOff val="-6164"/>
            <a:lumOff val="-98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Geological permeability</a:t>
          </a:r>
          <a:endParaRPr lang="el-GR" sz="1200" kern="1200" dirty="0"/>
        </a:p>
      </dsp:txBody>
      <dsp:txXfrm>
        <a:off x="1629599" y="845764"/>
        <a:ext cx="961392" cy="519733"/>
      </dsp:txXfrm>
    </dsp:sp>
    <dsp:sp modelId="{0413AE8F-8C6F-40E1-AE56-8A2C9F8315C0}">
      <dsp:nvSpPr>
        <dsp:cNvPr id="0" name=""/>
        <dsp:cNvSpPr/>
      </dsp:nvSpPr>
      <dsp:spPr>
        <a:xfrm rot="5400000">
          <a:off x="2006782" y="1395469"/>
          <a:ext cx="207027" cy="2484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1000" kern="1200"/>
        </a:p>
      </dsp:txBody>
      <dsp:txXfrm rot="-5400000">
        <a:off x="2035766" y="1416172"/>
        <a:ext cx="149059" cy="144919"/>
      </dsp:txXfrm>
    </dsp:sp>
    <dsp:sp modelId="{A256F374-3371-42AD-817E-E4182F626706}">
      <dsp:nvSpPr>
        <dsp:cNvPr id="0" name=""/>
        <dsp:cNvSpPr/>
      </dsp:nvSpPr>
      <dsp:spPr>
        <a:xfrm>
          <a:off x="1613429" y="1657704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4295743"/>
            <a:satOff val="-12329"/>
            <a:lumOff val="-19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Aquifer vulnerability</a:t>
          </a:r>
          <a:endParaRPr lang="el-GR" sz="1200" kern="1200" dirty="0"/>
        </a:p>
      </dsp:txBody>
      <dsp:txXfrm>
        <a:off x="1629599" y="1673874"/>
        <a:ext cx="961392" cy="519733"/>
      </dsp:txXfrm>
    </dsp:sp>
    <dsp:sp modelId="{385C40AA-DFEE-4BF5-BC37-6038BB8AF379}">
      <dsp:nvSpPr>
        <dsp:cNvPr id="0" name=""/>
        <dsp:cNvSpPr/>
      </dsp:nvSpPr>
      <dsp:spPr>
        <a:xfrm rot="5400000">
          <a:off x="2006782" y="2223580"/>
          <a:ext cx="207027" cy="2484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1000" kern="1200"/>
        </a:p>
      </dsp:txBody>
      <dsp:txXfrm rot="-5400000">
        <a:off x="2035766" y="2244283"/>
        <a:ext cx="149059" cy="144919"/>
      </dsp:txXfrm>
    </dsp:sp>
    <dsp:sp modelId="{181572A2-789C-443B-AA0C-2B8C48108FC9}">
      <dsp:nvSpPr>
        <dsp:cNvPr id="0" name=""/>
        <dsp:cNvSpPr/>
      </dsp:nvSpPr>
      <dsp:spPr>
        <a:xfrm>
          <a:off x="1613429" y="2485815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Receptor distance</a:t>
          </a:r>
          <a:endParaRPr lang="el-GR" sz="1200" kern="1200" dirty="0"/>
        </a:p>
      </dsp:txBody>
      <dsp:txXfrm>
        <a:off x="1629599" y="2501985"/>
        <a:ext cx="961392" cy="519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0156D-518D-486F-8DDB-249103D9A09C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2ECACA-1E21-4A11-B294-68581FDD418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40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0206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BD3D2-92E9-F4E9-8534-18FC40B59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96CCFDA-CD6F-156E-0337-DB7F700DD0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8ED191-F1EF-B531-F4E7-EAD4877B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E0EAC9-AD32-BB9F-F658-14648B7BA3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403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C2DC7-2C50-8D9A-058A-91B6AE47B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A076AE-A9DD-13BA-C876-4E1DD0363A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591AF0E-DE1B-F589-F81A-B3F12D117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DBEF052-CB24-ECC6-403F-1AB5D14C88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7284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9E6EB-3C3C-D2DF-DCF6-3D303ADB0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6BAF57-68D1-0490-A5E4-6F5A24627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9E6B0A-9A9F-8CEA-B7A9-A759C16A5D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F764FF-4087-66E3-4955-0D30829B5F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8474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7E712-2791-1B74-7D20-2A1160C6F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F6E1D4F-9100-7983-001C-A061D55BE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6CCB77F-6A7B-D7F3-9B25-3592AC234A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995A26F-BBA0-59BB-A38E-4152D84345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6545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23A08-B19F-0335-6086-9B8F8C821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6D193E1-8CF3-B1A0-5E95-9ED294138F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E07FB93-8D40-AEE6-70D5-AADEEBC78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9EE5F58-FFD4-C4CB-D8D2-984DE4FE4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7800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2A1EB-03BD-BAD3-B147-0BE519B5C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795F6F6-6503-775C-924B-2A1A5E25F8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4B6A85F-DCCE-5802-D4FE-493C1C4F03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7467F7-EB22-079E-20DE-A23A64EA47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9791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BF6F0-401D-8413-6B23-21A9097F9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D341F1-0DAE-89AA-6070-9F005E3DCC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7D08850-962A-4382-23B2-B3F863F943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39C953-4009-0ED6-DDF8-F0EF11800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489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AB398-9CC0-6409-EF51-C18ABA05B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BEC729B-7336-91D7-140B-D38500C1DE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51DCF7F-82A2-11A6-CD46-D3DBD129C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05516C-1F33-AC3A-2A52-D99A6EBF3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8478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671CC-D73B-4F29-A757-E3B0DC05A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19F937A-C58C-3206-9023-EDDC0646A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6A79260-3C2F-4CA4-C9E2-D56B3890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18F52B-6945-F48E-B98A-60B53CC1D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24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474F1-530A-3BC1-254F-DBF333EAD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AB219-2E45-4BA8-CAD1-BB7DF9C393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273B71-6E5D-8063-F3B2-A1AFA5CE5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548EC80-88D7-4AF6-6757-53828B4175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8153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176A0-E95D-7046-7B2A-1C5CBF264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3D1A95F-096A-ECF2-0964-E37AC7A8AE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800D32B-8C0E-11AB-5DAC-819319C97C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8DA508-C2C6-E0F7-2E9E-DBF28CB02D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99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A84E2-D495-834B-4D0C-72EBD6168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F204D36-68DB-CCE4-F9AB-E431681298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DE224D5-497C-EB25-E7D2-1EA7641F54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7893A4-8678-03A4-A9F3-865E88068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1182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1DEAF54-335C-4EB6-C7FF-0009637B3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6884337-DECA-AB51-C89F-821D769B9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F5C5D91-45AC-3ABF-BCBE-386443152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ACE592-D79C-D8D5-96AA-4977C01FC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2D48A6F-4BA9-987E-2E53-E6018D3F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7824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F5882D-91A5-AF35-4C2A-541CBB916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6B18272-A1B3-A893-2346-F1DB2D4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D73DA3-503F-0B04-B24B-E527432A9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FEA36E-AAD0-F9DD-CF6A-D77DD1252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10AC84B-D785-3C56-B85C-7097A17AD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7434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BAE3AB2-BF51-3724-FF03-982B92F1AA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EBF2193-0FEB-FC0E-634E-4BBD0B223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73226CB-205C-EC85-B503-7AECDC5AC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87B5BB9-E5B0-BBEC-D69B-A609D5BF8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ACCA19C-A95A-22F8-E175-88E1F85D1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1915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9F6005-0E86-47D9-F661-49E6083FF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51ED9AA-C8FE-BE45-B2E3-FEF798166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FD5899-8F17-3DAF-21DC-C77479E45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69135D-AE72-0D10-A790-7CBA981BF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03C230C-D20A-156C-ED3D-A3F5F1BBA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912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433E95-0461-DAE5-0F89-7DC7A4FD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54EE2E4-5C38-F861-BAC3-48A4CF0E0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EBB3EAC-4599-6D4A-3105-B0EDC2EB4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7931FBD-C2E1-7160-13E2-05A89DF8C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78B0E6-CABC-4892-286D-660F02C57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69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52F4AD-483C-840D-4369-2700B1E55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4A6C87E-835A-4BC5-7603-C35A8F5D8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15AFBEA-DD80-A583-7D80-21B8680F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D7EC1BD-F704-822B-21E3-136DD4CEC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376551A-F393-F561-22A8-C9F7EC0B3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A7CA76-593E-2A3D-B148-4E0F2F2DF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7195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3545F1-0D7A-5ACB-4B2A-AB2AED23C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94EE70B-F6DB-95D3-0E58-CCA2EA092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EB2B668-1B34-2FE0-2AE9-9AF5A199D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F3C419C-EA6C-FFE5-1754-0977CA251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E431061-4458-87B8-1911-6FCC304D64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EF36F80-2089-C618-E9D6-FF95667A7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E82DFE8-B53D-CF72-82B3-816B0994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33EE39C-9980-1C79-B21A-02A99B78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8235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C266E1-E2E2-9C77-4D1A-4EB5F21C4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2B25670-5C3B-DC05-F925-2B4686424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B0A6523-1EF0-B68A-A513-6D5E84684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F7D6B57-C672-A0E3-0838-6551F9A50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03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486869D-D99A-D120-E74D-D4692A12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ABA06B6-C87D-6171-7E80-67B584490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5873D-6473-E419-DA0D-3AEC515AA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868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DAC406-F1BB-A659-609A-59AED76EF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3BAC856-456D-48B4-598E-536750B0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AF97202-ABE4-B7D7-C9A5-6BBD7C94A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308C214-F279-FCFF-D482-EE827D9BF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531B773-7724-0FB9-9F21-C5122DCDE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838AAF-272D-6A0E-B74E-24E6898CD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6923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A6ECF95-6289-3F07-D895-1F6D482B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F6878DA-A3C9-13A0-586D-352EB4CF1A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BC47963-D145-C68A-0BEC-338C629F4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FFF6EE-3D73-B05C-0E85-CD35FFBEB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B6896D9-A3C6-DB96-4B8B-4E8999F38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9660581-C483-0EA0-ECF1-3602E5451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9974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C9A7F52-207C-DBB8-1436-B740C7E72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A36676-48E2-4849-43A9-D0C0181D9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C5EDA9F-21A0-25D3-2F36-E5E0FF4E5A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790DA2-1B8C-EDC7-59A2-D3EBEB60B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5D845B-73EE-BE89-E2D4-9E879640A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16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oi.org/10.5281/zenodo.20511006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hyperlink" Target="https://zenodo.org/records/2051100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hyperlink" Target="https://zenodo.org/records/20511006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14.png"/><Relationship Id="rId10" Type="http://schemas.microsoft.com/office/2007/relationships/diagramDrawing" Target="../diagrams/drawing1.xml"/><Relationship Id="rId4" Type="http://schemas.openxmlformats.org/officeDocument/2006/relationships/hyperlink" Target="https://zenodo.org/records/20511006" TargetMode="External"/><Relationship Id="rId9" Type="http://schemas.openxmlformats.org/officeDocument/2006/relationships/diagramColors" Target="../diagrams/colors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image" Target="../media/image15.png"/><Relationship Id="rId10" Type="http://schemas.microsoft.com/office/2007/relationships/diagramDrawing" Target="../diagrams/drawing2.xml"/><Relationship Id="rId4" Type="http://schemas.openxmlformats.org/officeDocument/2006/relationships/hyperlink" Target="https://zenodo.org/records/20511006" TargetMode="External"/><Relationship Id="rId9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70BC682-9F84-2115-7D80-323C9BEC6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E9215BA-AEF2-C79F-BC51-824811288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8140"/>
            <a:ext cx="9144000" cy="1440660"/>
          </a:xfrm>
        </p:spPr>
        <p:txBody>
          <a:bodyPr>
            <a:normAutofit/>
          </a:bodyPr>
          <a:lstStyle/>
          <a:p>
            <a:pPr>
              <a:defRPr sz="2800"/>
            </a:pPr>
            <a:r>
              <a:rPr sz="4000" b="1" dirty="0" err="1">
                <a:solidFill>
                  <a:srgbClr val="509926"/>
                </a:solidFill>
              </a:rPr>
              <a:t>LandRisk</a:t>
            </a:r>
            <a:r>
              <a:rPr sz="4000" b="1" dirty="0">
                <a:solidFill>
                  <a:srgbClr val="509926"/>
                </a:solidFill>
              </a:rPr>
              <a:t>: A GUI-Based SPR Risk Assessment Tool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3E8C2B4-C994-A3E4-DFFE-CF4F89390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21597"/>
            <a:ext cx="9144000" cy="2232748"/>
          </a:xfrm>
        </p:spPr>
        <p:txBody>
          <a:bodyPr>
            <a:normAutofit/>
          </a:bodyPr>
          <a:lstStyle/>
          <a:p>
            <a:r>
              <a:rPr lang="it-IT" b="1" dirty="0"/>
              <a:t>Speaker</a:t>
            </a:r>
          </a:p>
          <a:p>
            <a:r>
              <a:rPr lang="en-US" dirty="0"/>
              <a:t>Dr. Pavlos Tyrologou</a:t>
            </a:r>
          </a:p>
          <a:p>
            <a:r>
              <a:rPr lang="en-US" dirty="0"/>
              <a:t>Team development: Dr Nikolaos Koukouzas, Ms Christina Karatrantou, Prof. Nazare Couto, George Makris, Alexandra Ribeiro, Eduardo Mateus, Vanessa Correia </a:t>
            </a:r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99451F0-DB3C-EB33-7A41-01AE9E3EE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814" y="4291279"/>
            <a:ext cx="3310615" cy="3470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046BE7-61B2-5DCF-2BC3-3F549E0543FB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https://doi.org/10.5281/zenodo.20511006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890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14FEA-CE7F-8C87-460D-469CDCA75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786303C9-2421-28D3-9A60-1D4AF6669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4C1D4-9FDC-8DBD-88FB-1C611C0CC6D1}"/>
              </a:ext>
            </a:extLst>
          </p:cNvPr>
          <p:cNvSpPr txBox="1">
            <a:spLocks/>
          </p:cNvSpPr>
          <p:nvPr/>
        </p:nvSpPr>
        <p:spPr>
          <a:xfrm>
            <a:off x="298200" y="218162"/>
            <a:ext cx="59010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Remediation planning and Decision Support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E8FFAC-38B5-644B-63B0-D0ADAED773DA}"/>
              </a:ext>
            </a:extLst>
          </p:cNvPr>
          <p:cNvSpPr txBox="1"/>
          <p:nvPr/>
        </p:nvSpPr>
        <p:spPr>
          <a:xfrm>
            <a:off x="298200" y="431571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E2CC2B-0210-3126-506E-6BE67997791F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6EBEB7-F9C8-7E1C-FA2B-366D62669C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7" t="10844" r="31732" b="427"/>
          <a:stretch>
            <a:fillRect/>
          </a:stretch>
        </p:blipFill>
        <p:spPr>
          <a:xfrm>
            <a:off x="6757337" y="336026"/>
            <a:ext cx="4767494" cy="55391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C9E495-D8D4-4AC8-FBE5-2E25D7C56FE7}"/>
              </a:ext>
            </a:extLst>
          </p:cNvPr>
          <p:cNvSpPr txBox="1"/>
          <p:nvPr/>
        </p:nvSpPr>
        <p:spPr>
          <a:xfrm>
            <a:off x="1835361" y="1717243"/>
            <a:ext cx="5458240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Site </a:t>
            </a:r>
            <a:r>
              <a:rPr lang="en-US" sz="1400" dirty="0" err="1"/>
              <a:t>characterisation</a:t>
            </a:r>
            <a:r>
              <a:rPr lang="en-US" sz="1400" dirty="0"/>
              <a:t> and contamination source identification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Qualitative pathway and receptor risk evaluation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Environmental compartment-specific risk assessment results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Spatially structured SPR screening outputs and risk documentation</a:t>
            </a:r>
            <a:endParaRPr lang="el-GR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781BB8-E22E-D921-FBA1-0E557D45FF3A}"/>
              </a:ext>
            </a:extLst>
          </p:cNvPr>
          <p:cNvSpPr txBox="1"/>
          <p:nvPr/>
        </p:nvSpPr>
        <p:spPr>
          <a:xfrm>
            <a:off x="2548800" y="1288800"/>
            <a:ext cx="4300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Information extracted from the report</a:t>
            </a:r>
            <a:endParaRPr lang="el-GR" b="1" dirty="0">
              <a:solidFill>
                <a:schemeClr val="accent5"/>
              </a:solidFill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F675D222-F1BD-0E5C-CE28-A3A64BB8A16B}"/>
              </a:ext>
            </a:extLst>
          </p:cNvPr>
          <p:cNvSpPr/>
          <p:nvPr/>
        </p:nvSpPr>
        <p:spPr>
          <a:xfrm>
            <a:off x="4586400" y="3052800"/>
            <a:ext cx="950400" cy="1215211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79DE10-B245-CA6F-A2E8-21B98936E5C6}"/>
              </a:ext>
            </a:extLst>
          </p:cNvPr>
          <p:cNvSpPr txBox="1"/>
          <p:nvPr/>
        </p:nvSpPr>
        <p:spPr>
          <a:xfrm>
            <a:off x="3204954" y="4595630"/>
            <a:ext cx="5458240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Support for remediation planning and prioritization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Preliminary environmental due diligence and site investigation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Decision support for environmental management and governance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Transparent communication of environmental risk information</a:t>
            </a:r>
            <a:endParaRPr lang="el-GR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CCC23C-F16D-80E1-57EF-585DBAE27AA5}"/>
              </a:ext>
            </a:extLst>
          </p:cNvPr>
          <p:cNvSpPr txBox="1"/>
          <p:nvPr/>
        </p:nvSpPr>
        <p:spPr>
          <a:xfrm>
            <a:off x="3126000" y="4226298"/>
            <a:ext cx="4300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Potential applications</a:t>
            </a:r>
            <a:endParaRPr lang="el-GR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42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D44F0-D96E-39BE-40CB-DC5F01971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D08E0AF4-8954-0C3D-B45C-113FCB3F4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185125"/>
            <a:ext cx="10515600" cy="4196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GIS Integration Workflow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D2CE82-7A96-7B3E-3A68-F6E06B8E11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6719" r="2453" b="22520"/>
          <a:stretch>
            <a:fillRect/>
          </a:stretch>
        </p:blipFill>
        <p:spPr>
          <a:xfrm>
            <a:off x="1003500" y="718786"/>
            <a:ext cx="10185000" cy="4978021"/>
          </a:xfrm>
          <a:prstGeom prst="rect">
            <a:avLst/>
          </a:prstGeom>
        </p:spPr>
      </p:pic>
      <p:sp>
        <p:nvSpPr>
          <p:cNvPr id="8" name="Right Brace 7">
            <a:extLst>
              <a:ext uri="{FF2B5EF4-FFF2-40B4-BE49-F238E27FC236}">
                <a16:creationId xmlns:a16="http://schemas.microsoft.com/office/drawing/2014/main" id="{D47B91E6-7D2C-1D0A-FF0E-6F8495AE94A9}"/>
              </a:ext>
            </a:extLst>
          </p:cNvPr>
          <p:cNvSpPr/>
          <p:nvPr/>
        </p:nvSpPr>
        <p:spPr>
          <a:xfrm rot="5400000">
            <a:off x="6399863" y="2219418"/>
            <a:ext cx="645028" cy="7194564"/>
          </a:xfrm>
          <a:custGeom>
            <a:avLst/>
            <a:gdLst>
              <a:gd name="csX0" fmla="*/ 0 w 645028"/>
              <a:gd name="csY0" fmla="*/ 0 h 7194564"/>
              <a:gd name="csX1" fmla="*/ 322514 w 645028"/>
              <a:gd name="csY1" fmla="*/ 53750 h 7194564"/>
              <a:gd name="csX2" fmla="*/ 322514 w 645028"/>
              <a:gd name="csY2" fmla="*/ 711945 h 7194564"/>
              <a:gd name="csX3" fmla="*/ 322514 w 645028"/>
              <a:gd name="csY3" fmla="*/ 1264358 h 7194564"/>
              <a:gd name="csX4" fmla="*/ 322514 w 645028"/>
              <a:gd name="csY4" fmla="*/ 1781511 h 7194564"/>
              <a:gd name="csX5" fmla="*/ 322514 w 645028"/>
              <a:gd name="csY5" fmla="*/ 2404445 h 7194564"/>
              <a:gd name="csX6" fmla="*/ 322514 w 645028"/>
              <a:gd name="csY6" fmla="*/ 2956858 h 7194564"/>
              <a:gd name="csX7" fmla="*/ 322514 w 645028"/>
              <a:gd name="csY7" fmla="*/ 3579792 h 7194564"/>
              <a:gd name="csX8" fmla="*/ 645028 w 645028"/>
              <a:gd name="csY8" fmla="*/ 3633542 h 7194564"/>
              <a:gd name="csX9" fmla="*/ 322514 w 645028"/>
              <a:gd name="csY9" fmla="*/ 3687292 h 7194564"/>
              <a:gd name="csX10" fmla="*/ 322514 w 645028"/>
              <a:gd name="csY10" fmla="*/ 4447067 h 7194564"/>
              <a:gd name="csX11" fmla="*/ 322514 w 645028"/>
              <a:gd name="csY11" fmla="*/ 5172306 h 7194564"/>
              <a:gd name="csX12" fmla="*/ 322514 w 645028"/>
              <a:gd name="csY12" fmla="*/ 5759405 h 7194564"/>
              <a:gd name="csX13" fmla="*/ 322514 w 645028"/>
              <a:gd name="csY13" fmla="*/ 6450110 h 7194564"/>
              <a:gd name="csX14" fmla="*/ 322514 w 645028"/>
              <a:gd name="csY14" fmla="*/ 7140814 h 7194564"/>
              <a:gd name="csX15" fmla="*/ 0 w 645028"/>
              <a:gd name="csY15" fmla="*/ 7194564 h 7194564"/>
              <a:gd name="csX16" fmla="*/ 0 w 645028"/>
              <a:gd name="csY16" fmla="*/ 6540513 h 7194564"/>
              <a:gd name="csX17" fmla="*/ 0 w 645028"/>
              <a:gd name="csY17" fmla="*/ 5814516 h 7194564"/>
              <a:gd name="csX18" fmla="*/ 0 w 645028"/>
              <a:gd name="csY18" fmla="*/ 5376301 h 7194564"/>
              <a:gd name="csX19" fmla="*/ 0 w 645028"/>
              <a:gd name="csY19" fmla="*/ 4866141 h 7194564"/>
              <a:gd name="csX20" fmla="*/ 0 w 645028"/>
              <a:gd name="csY20" fmla="*/ 4140145 h 7194564"/>
              <a:gd name="csX21" fmla="*/ 0 w 645028"/>
              <a:gd name="csY21" fmla="*/ 3558039 h 7194564"/>
              <a:gd name="csX22" fmla="*/ 0 w 645028"/>
              <a:gd name="csY22" fmla="*/ 3047879 h 7194564"/>
              <a:gd name="csX23" fmla="*/ 0 w 645028"/>
              <a:gd name="csY23" fmla="*/ 2321882 h 7194564"/>
              <a:gd name="csX24" fmla="*/ 0 w 645028"/>
              <a:gd name="csY24" fmla="*/ 1667831 h 7194564"/>
              <a:gd name="csX25" fmla="*/ 0 w 645028"/>
              <a:gd name="csY25" fmla="*/ 1013779 h 7194564"/>
              <a:gd name="csX26" fmla="*/ 0 w 645028"/>
              <a:gd name="csY26" fmla="*/ 0 h 7194564"/>
              <a:gd name="csX0" fmla="*/ 0 w 645028"/>
              <a:gd name="csY0" fmla="*/ 0 h 7194564"/>
              <a:gd name="csX1" fmla="*/ 322514 w 645028"/>
              <a:gd name="csY1" fmla="*/ 53750 h 7194564"/>
              <a:gd name="csX2" fmla="*/ 322514 w 645028"/>
              <a:gd name="csY2" fmla="*/ 535642 h 7194564"/>
              <a:gd name="csX3" fmla="*/ 322514 w 645028"/>
              <a:gd name="csY3" fmla="*/ 1088056 h 7194564"/>
              <a:gd name="csX4" fmla="*/ 322514 w 645028"/>
              <a:gd name="csY4" fmla="*/ 1710990 h 7194564"/>
              <a:gd name="csX5" fmla="*/ 322514 w 645028"/>
              <a:gd name="csY5" fmla="*/ 2228143 h 7194564"/>
              <a:gd name="csX6" fmla="*/ 322514 w 645028"/>
              <a:gd name="csY6" fmla="*/ 2815816 h 7194564"/>
              <a:gd name="csX7" fmla="*/ 322514 w 645028"/>
              <a:gd name="csY7" fmla="*/ 3579792 h 7194564"/>
              <a:gd name="csX8" fmla="*/ 645028 w 645028"/>
              <a:gd name="csY8" fmla="*/ 3633542 h 7194564"/>
              <a:gd name="csX9" fmla="*/ 322514 w 645028"/>
              <a:gd name="csY9" fmla="*/ 3687292 h 7194564"/>
              <a:gd name="csX10" fmla="*/ 322514 w 645028"/>
              <a:gd name="csY10" fmla="*/ 4412532 h 7194564"/>
              <a:gd name="csX11" fmla="*/ 322514 w 645028"/>
              <a:gd name="csY11" fmla="*/ 5137771 h 7194564"/>
              <a:gd name="csX12" fmla="*/ 322514 w 645028"/>
              <a:gd name="csY12" fmla="*/ 5828476 h 7194564"/>
              <a:gd name="csX13" fmla="*/ 322514 w 645028"/>
              <a:gd name="csY13" fmla="*/ 6519180 h 7194564"/>
              <a:gd name="csX14" fmla="*/ 322514 w 645028"/>
              <a:gd name="csY14" fmla="*/ 7140814 h 7194564"/>
              <a:gd name="csX15" fmla="*/ 0 w 645028"/>
              <a:gd name="csY15" fmla="*/ 7194564 h 719456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645028" h="7194564" stroke="0" extrusionOk="0">
                <a:moveTo>
                  <a:pt x="0" y="0"/>
                </a:moveTo>
                <a:cubicBezTo>
                  <a:pt x="174697" y="-2112"/>
                  <a:pt x="315865" y="26561"/>
                  <a:pt x="322514" y="53750"/>
                </a:cubicBezTo>
                <a:cubicBezTo>
                  <a:pt x="294166" y="270390"/>
                  <a:pt x="346156" y="436435"/>
                  <a:pt x="322514" y="711945"/>
                </a:cubicBezTo>
                <a:cubicBezTo>
                  <a:pt x="298872" y="987455"/>
                  <a:pt x="347102" y="1073996"/>
                  <a:pt x="322514" y="1264358"/>
                </a:cubicBezTo>
                <a:cubicBezTo>
                  <a:pt x="297926" y="1454720"/>
                  <a:pt x="307784" y="1662758"/>
                  <a:pt x="322514" y="1781511"/>
                </a:cubicBezTo>
                <a:cubicBezTo>
                  <a:pt x="337244" y="1900264"/>
                  <a:pt x="346207" y="2147674"/>
                  <a:pt x="322514" y="2404445"/>
                </a:cubicBezTo>
                <a:cubicBezTo>
                  <a:pt x="298821" y="2661216"/>
                  <a:pt x="323880" y="2705484"/>
                  <a:pt x="322514" y="2956858"/>
                </a:cubicBezTo>
                <a:cubicBezTo>
                  <a:pt x="321148" y="3208232"/>
                  <a:pt x="297130" y="3292314"/>
                  <a:pt x="322514" y="3579792"/>
                </a:cubicBezTo>
                <a:cubicBezTo>
                  <a:pt x="321890" y="3603527"/>
                  <a:pt x="445561" y="3663209"/>
                  <a:pt x="645028" y="3633542"/>
                </a:cubicBezTo>
                <a:cubicBezTo>
                  <a:pt x="469637" y="3635070"/>
                  <a:pt x="327977" y="3658921"/>
                  <a:pt x="322514" y="3687292"/>
                </a:cubicBezTo>
                <a:cubicBezTo>
                  <a:pt x="352659" y="3852372"/>
                  <a:pt x="347524" y="4152321"/>
                  <a:pt x="322514" y="4447067"/>
                </a:cubicBezTo>
                <a:cubicBezTo>
                  <a:pt x="297504" y="4741814"/>
                  <a:pt x="334546" y="4873869"/>
                  <a:pt x="322514" y="5172306"/>
                </a:cubicBezTo>
                <a:cubicBezTo>
                  <a:pt x="310482" y="5470743"/>
                  <a:pt x="332432" y="5487115"/>
                  <a:pt x="322514" y="5759405"/>
                </a:cubicBezTo>
                <a:cubicBezTo>
                  <a:pt x="312596" y="6031695"/>
                  <a:pt x="297592" y="6143022"/>
                  <a:pt x="322514" y="6450110"/>
                </a:cubicBezTo>
                <a:cubicBezTo>
                  <a:pt x="347436" y="6757199"/>
                  <a:pt x="289205" y="6799847"/>
                  <a:pt x="322514" y="7140814"/>
                </a:cubicBezTo>
                <a:cubicBezTo>
                  <a:pt x="315667" y="7153425"/>
                  <a:pt x="165407" y="7182586"/>
                  <a:pt x="0" y="7194564"/>
                </a:cubicBezTo>
                <a:cubicBezTo>
                  <a:pt x="-15358" y="6984385"/>
                  <a:pt x="-25191" y="6682903"/>
                  <a:pt x="0" y="6540513"/>
                </a:cubicBezTo>
                <a:cubicBezTo>
                  <a:pt x="25191" y="6398123"/>
                  <a:pt x="-33761" y="6076046"/>
                  <a:pt x="0" y="5814516"/>
                </a:cubicBezTo>
                <a:cubicBezTo>
                  <a:pt x="33761" y="5552986"/>
                  <a:pt x="-18264" y="5586357"/>
                  <a:pt x="0" y="5376301"/>
                </a:cubicBezTo>
                <a:cubicBezTo>
                  <a:pt x="18264" y="5166245"/>
                  <a:pt x="13857" y="5055260"/>
                  <a:pt x="0" y="4866141"/>
                </a:cubicBezTo>
                <a:cubicBezTo>
                  <a:pt x="-13857" y="4677022"/>
                  <a:pt x="-32703" y="4453600"/>
                  <a:pt x="0" y="4140145"/>
                </a:cubicBezTo>
                <a:cubicBezTo>
                  <a:pt x="32703" y="3826690"/>
                  <a:pt x="29088" y="3674459"/>
                  <a:pt x="0" y="3558039"/>
                </a:cubicBezTo>
                <a:cubicBezTo>
                  <a:pt x="-29088" y="3441619"/>
                  <a:pt x="-13075" y="3172428"/>
                  <a:pt x="0" y="3047879"/>
                </a:cubicBezTo>
                <a:cubicBezTo>
                  <a:pt x="13075" y="2923330"/>
                  <a:pt x="-75" y="2656856"/>
                  <a:pt x="0" y="2321882"/>
                </a:cubicBezTo>
                <a:cubicBezTo>
                  <a:pt x="75" y="1986908"/>
                  <a:pt x="9410" y="1825002"/>
                  <a:pt x="0" y="1667831"/>
                </a:cubicBezTo>
                <a:cubicBezTo>
                  <a:pt x="-9410" y="1510660"/>
                  <a:pt x="18078" y="1193006"/>
                  <a:pt x="0" y="1013779"/>
                </a:cubicBezTo>
                <a:cubicBezTo>
                  <a:pt x="-18078" y="834552"/>
                  <a:pt x="14090" y="391234"/>
                  <a:pt x="0" y="0"/>
                </a:cubicBezTo>
                <a:close/>
              </a:path>
              <a:path w="645028" h="7194564" fill="none" extrusionOk="0">
                <a:moveTo>
                  <a:pt x="0" y="0"/>
                </a:moveTo>
                <a:cubicBezTo>
                  <a:pt x="176368" y="-3129"/>
                  <a:pt x="316977" y="26638"/>
                  <a:pt x="322514" y="53750"/>
                </a:cubicBezTo>
                <a:cubicBezTo>
                  <a:pt x="326195" y="226939"/>
                  <a:pt x="325835" y="352630"/>
                  <a:pt x="322514" y="535642"/>
                </a:cubicBezTo>
                <a:cubicBezTo>
                  <a:pt x="319193" y="718654"/>
                  <a:pt x="341140" y="899269"/>
                  <a:pt x="322514" y="1088056"/>
                </a:cubicBezTo>
                <a:cubicBezTo>
                  <a:pt x="303888" y="1276843"/>
                  <a:pt x="338561" y="1500198"/>
                  <a:pt x="322514" y="1710990"/>
                </a:cubicBezTo>
                <a:cubicBezTo>
                  <a:pt x="306467" y="1921782"/>
                  <a:pt x="325887" y="2045177"/>
                  <a:pt x="322514" y="2228143"/>
                </a:cubicBezTo>
                <a:cubicBezTo>
                  <a:pt x="319141" y="2411109"/>
                  <a:pt x="322218" y="2601346"/>
                  <a:pt x="322514" y="2815816"/>
                </a:cubicBezTo>
                <a:cubicBezTo>
                  <a:pt x="322810" y="3030286"/>
                  <a:pt x="322240" y="3268568"/>
                  <a:pt x="322514" y="3579792"/>
                </a:cubicBezTo>
                <a:cubicBezTo>
                  <a:pt x="328217" y="3600597"/>
                  <a:pt x="485930" y="3618574"/>
                  <a:pt x="645028" y="3633542"/>
                </a:cubicBezTo>
                <a:cubicBezTo>
                  <a:pt x="473694" y="3633015"/>
                  <a:pt x="323594" y="3653425"/>
                  <a:pt x="322514" y="3687292"/>
                </a:cubicBezTo>
                <a:cubicBezTo>
                  <a:pt x="313913" y="3915772"/>
                  <a:pt x="325911" y="4063410"/>
                  <a:pt x="322514" y="4412532"/>
                </a:cubicBezTo>
                <a:cubicBezTo>
                  <a:pt x="319117" y="4761654"/>
                  <a:pt x="321594" y="4861040"/>
                  <a:pt x="322514" y="5137771"/>
                </a:cubicBezTo>
                <a:cubicBezTo>
                  <a:pt x="323434" y="5414502"/>
                  <a:pt x="345011" y="5648301"/>
                  <a:pt x="322514" y="5828476"/>
                </a:cubicBezTo>
                <a:cubicBezTo>
                  <a:pt x="300017" y="6008652"/>
                  <a:pt x="306941" y="6205975"/>
                  <a:pt x="322514" y="6519180"/>
                </a:cubicBezTo>
                <a:cubicBezTo>
                  <a:pt x="338087" y="6832385"/>
                  <a:pt x="327604" y="6860531"/>
                  <a:pt x="322514" y="7140814"/>
                </a:cubicBezTo>
                <a:cubicBezTo>
                  <a:pt x="319775" y="7165432"/>
                  <a:pt x="183478" y="7204983"/>
                  <a:pt x="0" y="7194564"/>
                </a:cubicBezTo>
              </a:path>
              <a:path w="645028" h="7194564" fill="none" stroke="0" extrusionOk="0">
                <a:moveTo>
                  <a:pt x="0" y="0"/>
                </a:moveTo>
                <a:cubicBezTo>
                  <a:pt x="184472" y="1990"/>
                  <a:pt x="322413" y="21979"/>
                  <a:pt x="322514" y="53750"/>
                </a:cubicBezTo>
                <a:cubicBezTo>
                  <a:pt x="290293" y="270718"/>
                  <a:pt x="341538" y="541947"/>
                  <a:pt x="322514" y="711945"/>
                </a:cubicBezTo>
                <a:cubicBezTo>
                  <a:pt x="303490" y="881944"/>
                  <a:pt x="296606" y="1059171"/>
                  <a:pt x="322514" y="1370139"/>
                </a:cubicBezTo>
                <a:cubicBezTo>
                  <a:pt x="348422" y="1681107"/>
                  <a:pt x="346136" y="1724480"/>
                  <a:pt x="322514" y="1957813"/>
                </a:cubicBezTo>
                <a:cubicBezTo>
                  <a:pt x="298892" y="2191146"/>
                  <a:pt x="341207" y="2306035"/>
                  <a:pt x="322514" y="2580747"/>
                </a:cubicBezTo>
                <a:cubicBezTo>
                  <a:pt x="303821" y="2855459"/>
                  <a:pt x="364059" y="3100782"/>
                  <a:pt x="322514" y="3579792"/>
                </a:cubicBezTo>
                <a:cubicBezTo>
                  <a:pt x="321753" y="3616238"/>
                  <a:pt x="471865" y="3611907"/>
                  <a:pt x="645028" y="3633542"/>
                </a:cubicBezTo>
                <a:cubicBezTo>
                  <a:pt x="463532" y="3633433"/>
                  <a:pt x="329164" y="3659508"/>
                  <a:pt x="322514" y="3687292"/>
                </a:cubicBezTo>
                <a:cubicBezTo>
                  <a:pt x="336707" y="3944060"/>
                  <a:pt x="337234" y="4103920"/>
                  <a:pt x="322514" y="4308926"/>
                </a:cubicBezTo>
                <a:cubicBezTo>
                  <a:pt x="307794" y="4513932"/>
                  <a:pt x="305226" y="4699350"/>
                  <a:pt x="322514" y="4896025"/>
                </a:cubicBezTo>
                <a:cubicBezTo>
                  <a:pt x="339802" y="5092700"/>
                  <a:pt x="315429" y="5256337"/>
                  <a:pt x="322514" y="5483123"/>
                </a:cubicBezTo>
                <a:cubicBezTo>
                  <a:pt x="329599" y="5709909"/>
                  <a:pt x="307584" y="6002762"/>
                  <a:pt x="322514" y="6208363"/>
                </a:cubicBezTo>
                <a:cubicBezTo>
                  <a:pt x="337444" y="6413964"/>
                  <a:pt x="344114" y="6741103"/>
                  <a:pt x="322514" y="7140814"/>
                </a:cubicBezTo>
                <a:cubicBezTo>
                  <a:pt x="333186" y="7172894"/>
                  <a:pt x="187176" y="7184893"/>
                  <a:pt x="0" y="7194564"/>
                </a:cubicBezTo>
              </a:path>
            </a:pathLst>
          </a:custGeom>
          <a:ln cap="rnd">
            <a:prstDash val="sysDash"/>
            <a:round/>
            <a:headEnd w="med" len="sm"/>
            <a:tailEnd type="none" w="med" len="sm"/>
            <a:extLst>
              <a:ext uri="{C807C97D-BFC1-408E-A445-0C87EB9F89A2}">
                <ask:lineSketchStyleProps xmlns:ask="http://schemas.microsoft.com/office/drawing/2018/sketchyshapes" sd="1219033472">
                  <a:prstGeom prst="rightBrace">
                    <a:avLst>
                      <a:gd name="adj1" fmla="val 8333"/>
                      <a:gd name="adj2" fmla="val 5050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E28256-4B4F-9967-2D1B-DD8FB33F9C1C}"/>
              </a:ext>
            </a:extLst>
          </p:cNvPr>
          <p:cNvSpPr txBox="1"/>
          <p:nvPr/>
        </p:nvSpPr>
        <p:spPr>
          <a:xfrm>
            <a:off x="3669583" y="6092737"/>
            <a:ext cx="6225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Iterative process for refinement and updated assessments</a:t>
            </a:r>
            <a:endParaRPr lang="el-G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5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61BD-7ABE-B2D7-2D0E-23387E74A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45B78C0F-AA7A-BFCF-B742-D97989162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FAC13F-8B0A-D2BC-44D2-C4A759C63258}"/>
              </a:ext>
            </a:extLst>
          </p:cNvPr>
          <p:cNvSpPr txBox="1">
            <a:spLocks/>
          </p:cNvSpPr>
          <p:nvPr/>
        </p:nvSpPr>
        <p:spPr>
          <a:xfrm>
            <a:off x="838200" y="149125"/>
            <a:ext cx="10515600" cy="441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Applications and Outputs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A31BD8-50EF-D384-DB22-403D9E1BB9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639" y="705600"/>
            <a:ext cx="9761210" cy="54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34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B5679-8A99-F0E3-C1AC-862886087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78DBD6FE-9380-9433-AB4E-69EE97D7A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917400" y="156325"/>
            <a:ext cx="10515600" cy="448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Future Development Vision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03A8CD-0220-BD01-E1D2-1514ED6E1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2" r="74678" b="19475"/>
          <a:stretch>
            <a:fillRect/>
          </a:stretch>
        </p:blipFill>
        <p:spPr>
          <a:xfrm>
            <a:off x="449639" y="1735200"/>
            <a:ext cx="2314171" cy="282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931E5F-39CA-0382-D2A0-EF0C3E741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8" t="25302" r="50000" b="19685"/>
          <a:stretch>
            <a:fillRect/>
          </a:stretch>
        </p:blipFill>
        <p:spPr>
          <a:xfrm>
            <a:off x="3272819" y="1740235"/>
            <a:ext cx="2314171" cy="28195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A46780-6E1B-1F2E-A95A-0CABD1523D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301" r="25459" b="19580"/>
          <a:stretch>
            <a:fillRect/>
          </a:stretch>
        </p:blipFill>
        <p:spPr>
          <a:xfrm>
            <a:off x="6095999" y="1748386"/>
            <a:ext cx="2224113" cy="28113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1E0B0F-EF50-8367-8E5A-BBC4D57F50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7" t="25302" r="820" b="19475"/>
          <a:stretch>
            <a:fillRect/>
          </a:stretch>
        </p:blipFill>
        <p:spPr>
          <a:xfrm>
            <a:off x="9142183" y="1748386"/>
            <a:ext cx="2212758" cy="28113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55011F1-155A-0597-EBE0-3781EEA5E59A}"/>
              </a:ext>
            </a:extLst>
          </p:cNvPr>
          <p:cNvSpPr txBox="1"/>
          <p:nvPr/>
        </p:nvSpPr>
        <p:spPr>
          <a:xfrm>
            <a:off x="724724" y="4758821"/>
            <a:ext cx="1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API-based interoperability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3BA374-DB18-94FA-FA6B-41E05F7718DE}"/>
              </a:ext>
            </a:extLst>
          </p:cNvPr>
          <p:cNvSpPr txBox="1"/>
          <p:nvPr/>
        </p:nvSpPr>
        <p:spPr>
          <a:xfrm>
            <a:off x="3547904" y="4758820"/>
            <a:ext cx="1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Automated ETL Pipelines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143D74-40F1-FD20-AE4B-BB8DD4E1F7AA}"/>
              </a:ext>
            </a:extLst>
          </p:cNvPr>
          <p:cNvSpPr txBox="1"/>
          <p:nvPr/>
        </p:nvSpPr>
        <p:spPr>
          <a:xfrm>
            <a:off x="6326055" y="4777994"/>
            <a:ext cx="176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Cloud Processing &amp; Dashboards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BF6173-4908-197C-7C69-D14BBA6EB908}"/>
              </a:ext>
            </a:extLst>
          </p:cNvPr>
          <p:cNvSpPr txBox="1"/>
          <p:nvPr/>
        </p:nvSpPr>
        <p:spPr>
          <a:xfrm>
            <a:off x="9149235" y="4777994"/>
            <a:ext cx="2100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Regional Environmental Risk Observatories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560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64A60-0795-F3FB-2E0C-4C7757E12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42A378C9-1B3B-BB2E-1AB9-55B5D9B6A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939000" y="192325"/>
            <a:ext cx="105156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Conclusions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47800" y="1069625"/>
            <a:ext cx="7067400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 sz="1800"/>
            </a:pPr>
            <a:endParaRPr lang="en-GB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B33CBF-CE3A-B76D-44DD-709D541080D1}"/>
              </a:ext>
            </a:extLst>
          </p:cNvPr>
          <p:cNvSpPr txBox="1"/>
          <p:nvPr/>
        </p:nvSpPr>
        <p:spPr>
          <a:xfrm>
            <a:off x="834571" y="1305342"/>
            <a:ext cx="10620029" cy="3539430"/>
          </a:xfrm>
          <a:prstGeom prst="rect">
            <a:avLst/>
          </a:prstGeom>
          <a:solidFill>
            <a:schemeClr val="tx2">
              <a:lumMod val="10000"/>
              <a:lumOff val="90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 err="1"/>
              <a:t>LandRisk</a:t>
            </a:r>
            <a:r>
              <a:rPr lang="en-GB" sz="1600" dirty="0"/>
              <a:t> provides a structured and transparent framework for qualitative contaminated land risk assessment based on the Source–Pathway–Receptor concept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The Python-based GUI enhances consistency, reproducibility and usability by systematising environmental risk screening workflows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Integration of GIS functionality and multi-compartment environmental analysis enables spatially informed decision-making and prioritisation of contaminated areas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The framework supports early-stage investigation, remediation planning and sustainable territorial management through rapid qualitative risk evaluation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Future integration with interoperable digital infrastructures, cloud-based analytics and regional environmental observatories could further strengthen environmental governance and large-scale risk intelligence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1994231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03F61-F01C-E292-E246-77C3B062A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06D97A0-DB07-D013-A4F6-7266CE7EA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502207A-D403-63BF-B752-F8A63D0DB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814" y="4291279"/>
            <a:ext cx="3310615" cy="3470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92257" y="5059381"/>
            <a:ext cx="2936314" cy="426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1800" dirty="0"/>
              <a:t>Acknowledgements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84200" y="5486256"/>
            <a:ext cx="3436257" cy="540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en-US" sz="1000" dirty="0"/>
              <a:t>Developed within the ISLANDR Project</a:t>
            </a:r>
            <a:r>
              <a:rPr lang="el-GR" sz="1000" dirty="0"/>
              <a:t> </a:t>
            </a:r>
            <a:r>
              <a:rPr lang="en-US" sz="1000" dirty="0"/>
              <a:t>GA 1001112889</a:t>
            </a:r>
          </a:p>
          <a:p>
            <a:pPr>
              <a:defRPr sz="1800"/>
            </a:pPr>
            <a:r>
              <a:rPr lang="en-US" sz="1000" dirty="0"/>
              <a:t>Funded by the European Union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334E74-7932-5D96-F971-BA64627513FB}"/>
              </a:ext>
            </a:extLst>
          </p:cNvPr>
          <p:cNvSpPr txBox="1">
            <a:spLocks/>
          </p:cNvSpPr>
          <p:nvPr/>
        </p:nvSpPr>
        <p:spPr>
          <a:xfrm>
            <a:off x="188800" y="831540"/>
            <a:ext cx="4702629" cy="5402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3600" b="1" dirty="0">
                <a:solidFill>
                  <a:srgbClr val="00B0F0"/>
                </a:solidFill>
              </a:rPr>
              <a:t>Thank you for listening</a:t>
            </a:r>
            <a:endParaRPr lang="en-GB" sz="3600" b="1" dirty="0">
              <a:solidFill>
                <a:srgbClr val="00B0F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F064E25-1A92-3D98-160E-9287F5655C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458" y="168740"/>
            <a:ext cx="7193943" cy="47959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A9A2B6-8CB8-1B4C-5325-4927FE69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39" y="1652101"/>
            <a:ext cx="2097843" cy="9146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6AD62-3A9A-D0C7-5B01-EAD5C606B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01" y="1504491"/>
            <a:ext cx="1404060" cy="16824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650E93-D9A5-9A48-733A-6DCD3D2FED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1" t="47263" r="53432" b="34114"/>
          <a:stretch>
            <a:fillRect/>
          </a:stretch>
        </p:blipFill>
        <p:spPr>
          <a:xfrm>
            <a:off x="2535087" y="2555741"/>
            <a:ext cx="2001195" cy="130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45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AC35A553-C253-EDC8-2FAF-D8B25B634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E0D5531-6FBA-6CA4-F650-621E7D4CAF17}"/>
              </a:ext>
            </a:extLst>
          </p:cNvPr>
          <p:cNvSpPr txBox="1">
            <a:spLocks/>
          </p:cNvSpPr>
          <p:nvPr/>
        </p:nvSpPr>
        <p:spPr>
          <a:xfrm>
            <a:off x="838200" y="189362"/>
            <a:ext cx="10515600" cy="4916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2400" b="1" dirty="0">
                <a:solidFill>
                  <a:srgbClr val="32398E"/>
                </a:solidFill>
              </a:rPr>
              <a:t>Why Contaminated Land Risk Assessment Matters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14B879-C163-124B-B413-FB71E0E8B592}"/>
              </a:ext>
            </a:extLst>
          </p:cNvPr>
          <p:cNvSpPr txBox="1">
            <a:spLocks/>
          </p:cNvSpPr>
          <p:nvPr/>
        </p:nvSpPr>
        <p:spPr>
          <a:xfrm>
            <a:off x="413400" y="1126542"/>
            <a:ext cx="5893800" cy="1342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Contaminated sites affect multiple environmental receptors</a:t>
            </a:r>
          </a:p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Rapid screening supports remediation planning</a:t>
            </a:r>
          </a:p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Conventional assessments remain fragmented</a:t>
            </a:r>
          </a:p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Digital workflows improve transparency and reproducibility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54E8F5-CAB1-03BE-89B6-25272E131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" t="24813" r="728" b="26880"/>
          <a:stretch>
            <a:fillRect/>
          </a:stretch>
        </p:blipFill>
        <p:spPr>
          <a:xfrm>
            <a:off x="2304000" y="3104320"/>
            <a:ext cx="8006400" cy="19620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94EF3C-5016-7E1E-379A-1153B82E1AA8}"/>
              </a:ext>
            </a:extLst>
          </p:cNvPr>
          <p:cNvSpPr txBox="1"/>
          <p:nvPr/>
        </p:nvSpPr>
        <p:spPr>
          <a:xfrm>
            <a:off x="2428800" y="5066344"/>
            <a:ext cx="1526400" cy="3779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Source</a:t>
            </a:r>
            <a:endParaRPr lang="el-G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EE767E-4684-9821-E649-2E2F3B4E9DDD}"/>
              </a:ext>
            </a:extLst>
          </p:cNvPr>
          <p:cNvSpPr txBox="1"/>
          <p:nvPr/>
        </p:nvSpPr>
        <p:spPr>
          <a:xfrm>
            <a:off x="4467600" y="5066344"/>
            <a:ext cx="1526400" cy="37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Pathway</a:t>
            </a:r>
            <a:endParaRPr lang="el-G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543390-781E-CB09-789F-44AB51EEEC83}"/>
              </a:ext>
            </a:extLst>
          </p:cNvPr>
          <p:cNvSpPr txBox="1"/>
          <p:nvPr/>
        </p:nvSpPr>
        <p:spPr>
          <a:xfrm>
            <a:off x="6625800" y="5066343"/>
            <a:ext cx="1526400" cy="3779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Receptor</a:t>
            </a:r>
            <a:endParaRPr lang="el-GR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63D0E0-0DB0-9131-6348-9108AC4DFD07}"/>
              </a:ext>
            </a:extLst>
          </p:cNvPr>
          <p:cNvSpPr txBox="1"/>
          <p:nvPr/>
        </p:nvSpPr>
        <p:spPr>
          <a:xfrm>
            <a:off x="8004000" y="2623770"/>
            <a:ext cx="298704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Digital Decision Support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59535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D6F99-1BCC-F7F6-E3A8-B1C9DF9D7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2D98E968-F334-FE72-3AFF-5C2AAA819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213925"/>
            <a:ext cx="105156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2400" b="1" dirty="0">
                <a:solidFill>
                  <a:srgbClr val="32398E"/>
                </a:solidFill>
              </a:rPr>
              <a:t>Source–Pathway–Receptor (SPR) Framework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37808" y="1421903"/>
            <a:ext cx="2495400" cy="960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en-US" sz="1800" dirty="0"/>
              <a:t>Risk exists when all three components are connected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76AB7B-884C-0745-75FC-DB17073C3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7" t="3120" r="18690" b="5092"/>
          <a:stretch>
            <a:fillRect/>
          </a:stretch>
        </p:blipFill>
        <p:spPr>
          <a:xfrm>
            <a:off x="3540192" y="787816"/>
            <a:ext cx="6323808" cy="61024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B568DE-DCEF-4162-B15C-CA1B53F3CB64}"/>
              </a:ext>
            </a:extLst>
          </p:cNvPr>
          <p:cNvSpPr txBox="1"/>
          <p:nvPr/>
        </p:nvSpPr>
        <p:spPr>
          <a:xfrm>
            <a:off x="1000800" y="2920920"/>
            <a:ext cx="337680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Source: origin of contamination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098F00-E21D-9BEF-5AF7-7CD1DEDD5219}"/>
              </a:ext>
            </a:extLst>
          </p:cNvPr>
          <p:cNvSpPr txBox="1"/>
          <p:nvPr/>
        </p:nvSpPr>
        <p:spPr>
          <a:xfrm>
            <a:off x="6797784" y="4662808"/>
            <a:ext cx="464280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Pathway: contaminant migration mechanism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F0AF84-28DD-F7EA-FB4C-2614F15F9E1B}"/>
              </a:ext>
            </a:extLst>
          </p:cNvPr>
          <p:cNvSpPr txBox="1"/>
          <p:nvPr/>
        </p:nvSpPr>
        <p:spPr>
          <a:xfrm>
            <a:off x="7422984" y="1574949"/>
            <a:ext cx="429381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defRPr sz="1800"/>
            </a:pPr>
            <a:r>
              <a:rPr lang="en-US" dirty="0"/>
              <a:t>Receptor: human or environmental target</a:t>
            </a:r>
          </a:p>
        </p:txBody>
      </p:sp>
    </p:spTree>
    <p:extLst>
      <p:ext uri="{BB962C8B-B14F-4D97-AF65-F5344CB8AC3E}">
        <p14:creationId xmlns:p14="http://schemas.microsoft.com/office/powerpoint/2010/main" val="1709016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91F24-F5D5-6374-DFC5-82C94B8B5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5B323787-2A70-AC4B-7CBE-00752488C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91525"/>
            <a:ext cx="10515600" cy="462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2400" b="1" dirty="0">
                <a:solidFill>
                  <a:srgbClr val="32398E"/>
                </a:solidFill>
              </a:rPr>
              <a:t>Objectives of the </a:t>
            </a:r>
            <a:r>
              <a:rPr lang="en-US" sz="2400" b="1" dirty="0" err="1">
                <a:solidFill>
                  <a:srgbClr val="32398E"/>
                </a:solidFill>
              </a:rPr>
              <a:t>LandRisk</a:t>
            </a:r>
            <a:r>
              <a:rPr lang="en-US" sz="2400" b="1" dirty="0">
                <a:solidFill>
                  <a:srgbClr val="32398E"/>
                </a:solidFill>
              </a:rPr>
              <a:t> Tool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7717" y="1285625"/>
            <a:ext cx="4199083" cy="2911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Develop an interactive GUI-based platform for structured contaminated land screening and qualitative risk evaluation</a:t>
            </a:r>
            <a:endParaRPr lang="el-GR" sz="1400" dirty="0"/>
          </a:p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Support environmental consultants, researchers and decision-makers through intuitive and transparent workflows</a:t>
            </a:r>
            <a:endParaRPr lang="el-GR" sz="1400" dirty="0"/>
          </a:p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Enable consistent qualitative risk assessment based on Source–Pathway–Receptor relationships and environmental sensitivity</a:t>
            </a:r>
            <a:endParaRPr lang="el-GR" sz="1400" dirty="0"/>
          </a:p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Integrate multiple environmental compartments and spatial datasets within a unified assessment framework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AB1B4E-FD64-503A-202A-860EF214D0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2" t="1726" r="18131" b="7836"/>
          <a:stretch>
            <a:fillRect/>
          </a:stretch>
        </p:blipFill>
        <p:spPr>
          <a:xfrm>
            <a:off x="5741117" y="770400"/>
            <a:ext cx="5874058" cy="54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20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53A73-5186-BA31-706B-C5C8755AE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24822216-99FD-4917-4774-F956329C4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719200" y="127525"/>
            <a:ext cx="3153000" cy="736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Methodological Framework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829282-EC89-7ACF-036D-957E31781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t="8703" r="2173" b="4251"/>
          <a:stretch>
            <a:fillRect/>
          </a:stretch>
        </p:blipFill>
        <p:spPr>
          <a:xfrm>
            <a:off x="5258401" y="2630777"/>
            <a:ext cx="6724800" cy="40996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B373C0-FEFA-9C87-BEC0-8CE222F3E4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6" t="10815" r="21886" b="10391"/>
          <a:stretch>
            <a:fillRect/>
          </a:stretch>
        </p:blipFill>
        <p:spPr>
          <a:xfrm>
            <a:off x="1310401" y="282836"/>
            <a:ext cx="1454399" cy="13704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0EE18D-34CD-F89E-8077-ECBE72AB27E2}"/>
              </a:ext>
            </a:extLst>
          </p:cNvPr>
          <p:cNvSpPr txBox="1"/>
          <p:nvPr/>
        </p:nvSpPr>
        <p:spPr>
          <a:xfrm>
            <a:off x="2764800" y="443717"/>
            <a:ext cx="555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000" dirty="0">
                <a:solidFill>
                  <a:schemeClr val="accent5">
                    <a:lumMod val="75000"/>
                  </a:schemeClr>
                </a:solidFill>
              </a:rPr>
              <a:t>×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262F218-EC42-2E55-BAA2-F1EFDFD009F5}"/>
              </a:ext>
            </a:extLst>
          </p:cNvPr>
          <p:cNvSpPr/>
          <p:nvPr/>
        </p:nvSpPr>
        <p:spPr>
          <a:xfrm>
            <a:off x="3561899" y="281266"/>
            <a:ext cx="1314600" cy="1315564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1" name="Graphic 10" descr="User with solid fill">
            <a:extLst>
              <a:ext uri="{FF2B5EF4-FFF2-40B4-BE49-F238E27FC236}">
                <a16:creationId xmlns:a16="http://schemas.microsoft.com/office/drawing/2014/main" id="{A678C001-F306-353F-C21F-671E8169B2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61999" y="414716"/>
            <a:ext cx="914400" cy="9144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24BF114-7467-7D03-EA9A-76BD2489C7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849" y="835779"/>
            <a:ext cx="594600" cy="5946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DF43EE8-F183-89AE-D438-7878FDE49B09}"/>
              </a:ext>
            </a:extLst>
          </p:cNvPr>
          <p:cNvSpPr txBox="1"/>
          <p:nvPr/>
        </p:nvSpPr>
        <p:spPr>
          <a:xfrm>
            <a:off x="4935924" y="431216"/>
            <a:ext cx="555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000" dirty="0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FE53B01-EF7E-B94F-123B-2376A31F6B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7" t="5489" r="19535" b="4568"/>
          <a:stretch>
            <a:fillRect/>
          </a:stretch>
        </p:blipFill>
        <p:spPr>
          <a:xfrm>
            <a:off x="5693467" y="226402"/>
            <a:ext cx="1406888" cy="137042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19BE1D9-154F-E24A-7554-61F0177CED0C}"/>
              </a:ext>
            </a:extLst>
          </p:cNvPr>
          <p:cNvSpPr txBox="1"/>
          <p:nvPr/>
        </p:nvSpPr>
        <p:spPr>
          <a:xfrm>
            <a:off x="292845" y="1650124"/>
            <a:ext cx="33077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LIKELIHOOD</a:t>
            </a:r>
          </a:p>
          <a:p>
            <a:r>
              <a:rPr lang="en-US" sz="1200" dirty="0">
                <a:solidFill>
                  <a:srgbClr val="0070C0"/>
                </a:solidFill>
              </a:rPr>
              <a:t>(Hazard Magnitude × Pathway Completeness)</a:t>
            </a:r>
            <a:endParaRPr lang="el-GR" sz="1200" dirty="0">
              <a:solidFill>
                <a:srgbClr val="0070C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74D7FF-650A-6085-23A6-4B65086E3B16}"/>
              </a:ext>
            </a:extLst>
          </p:cNvPr>
          <p:cNvSpPr txBox="1"/>
          <p:nvPr/>
        </p:nvSpPr>
        <p:spPr>
          <a:xfrm>
            <a:off x="3400517" y="1650124"/>
            <a:ext cx="1613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IMPACT</a:t>
            </a:r>
          </a:p>
          <a:p>
            <a:r>
              <a:rPr lang="en-US" sz="1200" dirty="0">
                <a:solidFill>
                  <a:schemeClr val="accent6"/>
                </a:solidFill>
              </a:rPr>
              <a:t>(Receptor Sensitivity)</a:t>
            </a:r>
            <a:endParaRPr lang="el-GR" sz="1200" dirty="0">
              <a:solidFill>
                <a:schemeClr val="accent6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333C31-9675-C80D-9291-C15FBB10E174}"/>
              </a:ext>
            </a:extLst>
          </p:cNvPr>
          <p:cNvSpPr txBox="1"/>
          <p:nvPr/>
        </p:nvSpPr>
        <p:spPr>
          <a:xfrm>
            <a:off x="453599" y="2924656"/>
            <a:ext cx="4322849" cy="23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200" dirty="0"/>
              <a:t>The methodological framework combines hazard magnitude, pathway completeness and receptor sensitivity within a Python-based Risk Screening System (RSS).</a:t>
            </a:r>
            <a:endParaRPr lang="el-GR" sz="1200" dirty="0"/>
          </a:p>
          <a:p>
            <a:pPr>
              <a:lnSpc>
                <a:spcPct val="114000"/>
              </a:lnSpc>
            </a:pPr>
            <a:br>
              <a:rPr lang="en-US" sz="1200" dirty="0"/>
            </a:br>
            <a:r>
              <a:rPr lang="en-US" sz="1200" dirty="0"/>
              <a:t>Likelihood is determined by the intensity of contamination and the effectiveness of pollutant migration pathways, while impact reflects the vulnerability of human and environmental receptors.</a:t>
            </a:r>
            <a:endParaRPr lang="el-GR" sz="1200" dirty="0"/>
          </a:p>
          <a:p>
            <a:pPr>
              <a:lnSpc>
                <a:spcPct val="114000"/>
              </a:lnSpc>
            </a:pPr>
            <a:br>
              <a:rPr lang="en-US" sz="1200" dirty="0"/>
            </a:br>
            <a:r>
              <a:rPr lang="en-US" sz="1200" dirty="0"/>
              <a:t>These parameters are integrated to generate qualitative risk levels and support spatial environmental decision-making.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1302208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D123F-EB34-02A9-FBC9-600F6A897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CC775F3F-57C3-FB60-0408-D20ECB8EB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185125"/>
            <a:ext cx="10515600" cy="4196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Environmental Compartments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55C5A-D5DD-2AB6-B340-D35B5E776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" t="3150" r="5253" b="6352"/>
          <a:stretch>
            <a:fillRect/>
          </a:stretch>
        </p:blipFill>
        <p:spPr>
          <a:xfrm>
            <a:off x="5418844" y="684000"/>
            <a:ext cx="6509227" cy="431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A6EED5-DC16-BFE4-4CD9-73F5EC101341}"/>
              </a:ext>
            </a:extLst>
          </p:cNvPr>
          <p:cNvSpPr txBox="1"/>
          <p:nvPr/>
        </p:nvSpPr>
        <p:spPr>
          <a:xfrm>
            <a:off x="626400" y="1425600"/>
            <a:ext cx="3916800" cy="353943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The </a:t>
            </a:r>
            <a:r>
              <a:rPr lang="en-US" sz="1400" dirty="0" err="1"/>
              <a:t>LandRisk</a:t>
            </a:r>
            <a:r>
              <a:rPr lang="en-US" sz="1400" dirty="0"/>
              <a:t> framework integrates multiple environmental compartments in order to evaluate contaminant </a:t>
            </a:r>
            <a:r>
              <a:rPr lang="en-US" sz="1400" dirty="0" err="1"/>
              <a:t>behaviour</a:t>
            </a:r>
            <a:r>
              <a:rPr lang="en-US" sz="1400" dirty="0"/>
              <a:t> across interconnected media.</a:t>
            </a:r>
            <a:endParaRPr lang="el-GR" sz="1400" dirty="0"/>
          </a:p>
          <a:p>
            <a:endParaRPr lang="el-GR" sz="1400" dirty="0"/>
          </a:p>
          <a:p>
            <a:r>
              <a:rPr lang="en-US" sz="1400" dirty="0"/>
              <a:t>Soil, groundwater, surface water, atmospheric pathways and sediment systems are assessed as dynamic components of the Source–Pathway–Receptor model, enabling a more comprehensive representation of contaminant migration, exposure potential and environmental risk distribution.</a:t>
            </a:r>
            <a:endParaRPr lang="el-GR" sz="1400" dirty="0"/>
          </a:p>
          <a:p>
            <a:endParaRPr lang="el-GR" sz="1400" dirty="0"/>
          </a:p>
          <a:p>
            <a:r>
              <a:rPr lang="en-US" sz="1400" dirty="0"/>
              <a:t>This multi-compartment approach supports spatially informed screening and more reliable environmental decision-making.</a:t>
            </a:r>
            <a:endParaRPr lang="el-GR" sz="1400" dirty="0"/>
          </a:p>
        </p:txBody>
      </p:sp>
    </p:spTree>
    <p:extLst>
      <p:ext uri="{BB962C8B-B14F-4D97-AF65-F5344CB8AC3E}">
        <p14:creationId xmlns:p14="http://schemas.microsoft.com/office/powerpoint/2010/main" val="748637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9218F-C42D-C33E-2FF1-1215B9163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78AA999D-4D24-2A1F-0E7B-C58BE041E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298200" y="218162"/>
            <a:ext cx="41802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Graphical User Interface (GUI)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528C72-9D8B-AD76-FF70-FD36D936E1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5973223" cy="33314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FBEB79-5FF0-7AF4-234A-141C6CDBB4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7" r="20967"/>
          <a:stretch>
            <a:fillRect/>
          </a:stretch>
        </p:blipFill>
        <p:spPr>
          <a:xfrm>
            <a:off x="3204954" y="790773"/>
            <a:ext cx="2987046" cy="4110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8C5F572-369F-A576-749A-4E345F4A9A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275" y="2792066"/>
            <a:ext cx="7169365" cy="38535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FF2AF1-3F4D-4B44-2C9F-53CEE9D9E6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83" y="3250458"/>
            <a:ext cx="1314633" cy="781159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9CE06F-8C99-FD3C-81DD-394B092E49B3}"/>
              </a:ext>
            </a:extLst>
          </p:cNvPr>
          <p:cNvCxnSpPr/>
          <p:nvPr/>
        </p:nvCxnSpPr>
        <p:spPr>
          <a:xfrm>
            <a:off x="5572800" y="3016458"/>
            <a:ext cx="0" cy="46800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42378540-A2F9-D702-A6C4-33FF587F29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7" t="10844" r="31732" b="427"/>
          <a:stretch>
            <a:fillRect/>
          </a:stretch>
        </p:blipFill>
        <p:spPr>
          <a:xfrm>
            <a:off x="1036505" y="2589627"/>
            <a:ext cx="2993125" cy="3477600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F2AF58C-957A-B17A-7EC9-153E4A043FED}"/>
              </a:ext>
            </a:extLst>
          </p:cNvPr>
          <p:cNvCxnSpPr>
            <a:cxnSpLocks/>
          </p:cNvCxnSpPr>
          <p:nvPr/>
        </p:nvCxnSpPr>
        <p:spPr>
          <a:xfrm flipH="1">
            <a:off x="3817200" y="3484458"/>
            <a:ext cx="1705200" cy="0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DBE8843-3F6A-239D-21EB-D736245F4C96}"/>
              </a:ext>
            </a:extLst>
          </p:cNvPr>
          <p:cNvSpPr txBox="1"/>
          <p:nvPr/>
        </p:nvSpPr>
        <p:spPr>
          <a:xfrm>
            <a:off x="8452800" y="186366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Interactive GIS Mapping Environment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A44E18-A699-7A41-9FBE-A3137110661E}"/>
              </a:ext>
            </a:extLst>
          </p:cNvPr>
          <p:cNvSpPr txBox="1"/>
          <p:nvPr/>
        </p:nvSpPr>
        <p:spPr>
          <a:xfrm>
            <a:off x="3831847" y="910434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Contamination Source parameter selection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800D762-1BCF-F5AF-C258-4C7C827BA76A}"/>
              </a:ext>
            </a:extLst>
          </p:cNvPr>
          <p:cNvSpPr txBox="1"/>
          <p:nvPr/>
        </p:nvSpPr>
        <p:spPr>
          <a:xfrm>
            <a:off x="7066525" y="3228717"/>
            <a:ext cx="3914116" cy="27699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Scenario Management &amp; Data Export Functions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FAEAF4-8AD9-EBEB-DF74-62401F61FDF2}"/>
              </a:ext>
            </a:extLst>
          </p:cNvPr>
          <p:cNvSpPr txBox="1"/>
          <p:nvPr/>
        </p:nvSpPr>
        <p:spPr>
          <a:xfrm>
            <a:off x="5834401" y="5229450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Compartment-Based Risk Assessment Interface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A1D2C9-4C38-5806-7F51-688D398845DE}"/>
              </a:ext>
            </a:extLst>
          </p:cNvPr>
          <p:cNvSpPr txBox="1"/>
          <p:nvPr/>
        </p:nvSpPr>
        <p:spPr>
          <a:xfrm>
            <a:off x="217200" y="3879935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Automated Environmental Risk Reporting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DFB5CC-CAF4-1B75-5FB6-DA0D7A674B35}"/>
              </a:ext>
            </a:extLst>
          </p:cNvPr>
          <p:cNvSpPr txBox="1"/>
          <p:nvPr/>
        </p:nvSpPr>
        <p:spPr>
          <a:xfrm>
            <a:off x="503538" y="910434"/>
            <a:ext cx="2002554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Integrated GUI Workflow for Environmental Risk Screening</a:t>
            </a:r>
            <a:endParaRPr lang="el-GR" b="1" dirty="0">
              <a:solidFill>
                <a:schemeClr val="accent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85EABE-BCD1-F1D7-CC58-C7A5ECAF6EE7}"/>
              </a:ext>
            </a:extLst>
          </p:cNvPr>
          <p:cNvSpPr txBox="1"/>
          <p:nvPr/>
        </p:nvSpPr>
        <p:spPr>
          <a:xfrm>
            <a:off x="298200" y="480905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9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6A0BC-65B4-FE06-FF6A-6A913902FC0D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</p:spTree>
    <p:extLst>
      <p:ext uri="{BB962C8B-B14F-4D97-AF65-F5344CB8AC3E}">
        <p14:creationId xmlns:p14="http://schemas.microsoft.com/office/powerpoint/2010/main" val="198194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5D58-54D4-AE74-D4E8-6D0DE4096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FDD9E682-C2BA-B61B-7C74-33EE0E1F5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F521C3-4021-C1DD-2901-EE73FEE124D6}"/>
              </a:ext>
            </a:extLst>
          </p:cNvPr>
          <p:cNvSpPr txBox="1">
            <a:spLocks/>
          </p:cNvSpPr>
          <p:nvPr/>
        </p:nvSpPr>
        <p:spPr>
          <a:xfrm>
            <a:off x="298200" y="167762"/>
            <a:ext cx="54114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Industrial Soil Contamination Screening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AE9819-B4FC-0302-4EC4-79F30B6D54DB}"/>
              </a:ext>
            </a:extLst>
          </p:cNvPr>
          <p:cNvSpPr txBox="1"/>
          <p:nvPr/>
        </p:nvSpPr>
        <p:spPr>
          <a:xfrm>
            <a:off x="298200" y="480905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2180DC-4468-4F66-5BC1-A7FF59E8E414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F3502F-E772-B6AE-B49E-7A555E8B73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7" r="20967"/>
          <a:stretch>
            <a:fillRect/>
          </a:stretch>
        </p:blipFill>
        <p:spPr>
          <a:xfrm>
            <a:off x="6912000" y="121398"/>
            <a:ext cx="4608000" cy="63415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B28EA1-8E5D-F3A2-0DFA-3996D4A89B2A}"/>
              </a:ext>
            </a:extLst>
          </p:cNvPr>
          <p:cNvSpPr txBox="1"/>
          <p:nvPr/>
        </p:nvSpPr>
        <p:spPr>
          <a:xfrm>
            <a:off x="7712647" y="665571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Contamination Source classification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5623E5-417C-5150-D40B-2782B56A5964}"/>
              </a:ext>
            </a:extLst>
          </p:cNvPr>
          <p:cNvSpPr txBox="1"/>
          <p:nvPr/>
        </p:nvSpPr>
        <p:spPr>
          <a:xfrm>
            <a:off x="7213445" y="4533171"/>
            <a:ext cx="2160955" cy="27699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Qualitative hazard potential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31DAD-07BD-90BE-58FF-5D7BB09A8F9A}"/>
              </a:ext>
            </a:extLst>
          </p:cNvPr>
          <p:cNvSpPr txBox="1"/>
          <p:nvPr/>
        </p:nvSpPr>
        <p:spPr>
          <a:xfrm>
            <a:off x="455038" y="1127236"/>
            <a:ext cx="578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 hypothetical industrial contamination scenario was evaluated using the </a:t>
            </a:r>
            <a:r>
              <a:rPr lang="en-US" sz="1600" dirty="0" err="1"/>
              <a:t>LandRisk</a:t>
            </a:r>
            <a:r>
              <a:rPr lang="en-US" sz="1600" dirty="0"/>
              <a:t> GUI in order to identify potential hazard sources and estimate qualitative contamination potential.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system enables structured selection of contamination source characteristics, including toxicity, waste category and contamination extent, supporting rapid preliminary risk screening before field investigation and site </a:t>
            </a:r>
            <a:r>
              <a:rPr lang="en-US" sz="1600" dirty="0" err="1"/>
              <a:t>mobilisation</a:t>
            </a:r>
            <a:r>
              <a:rPr lang="en-US" sz="1600" dirty="0"/>
              <a:t>.</a:t>
            </a:r>
            <a:endParaRPr lang="el-GR" sz="16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A310C1B-F136-B504-D4F1-ACA678BA63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182686"/>
              </p:ext>
            </p:extLst>
          </p:nvPr>
        </p:nvGraphicFramePr>
        <p:xfrm>
          <a:off x="455038" y="3429000"/>
          <a:ext cx="6035637" cy="287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32380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84E1C-CF98-9628-7CBD-98BC00063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E97D6B9B-9A34-C526-2276-E6E36C7D0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32222E-963D-9DF6-5865-80BC8DDA7C10}"/>
              </a:ext>
            </a:extLst>
          </p:cNvPr>
          <p:cNvSpPr txBox="1">
            <a:spLocks/>
          </p:cNvSpPr>
          <p:nvPr/>
        </p:nvSpPr>
        <p:spPr>
          <a:xfrm>
            <a:off x="298200" y="182483"/>
            <a:ext cx="78090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Multi-compartment Pathway Risk Assessment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51600-DC6E-F05E-738C-803786D81F41}"/>
              </a:ext>
            </a:extLst>
          </p:cNvPr>
          <p:cNvSpPr txBox="1"/>
          <p:nvPr/>
        </p:nvSpPr>
        <p:spPr>
          <a:xfrm>
            <a:off x="298200" y="480905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3B483C-582A-8CA6-2212-8FDB68CB77EA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7A0144-ECDD-E2A5-D46B-E9DCDF3196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631" y="829874"/>
            <a:ext cx="8910998" cy="47896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9E6627-1777-AF31-82E4-C033F923A0CD}"/>
              </a:ext>
            </a:extLst>
          </p:cNvPr>
          <p:cNvSpPr txBox="1"/>
          <p:nvPr/>
        </p:nvSpPr>
        <p:spPr>
          <a:xfrm>
            <a:off x="9822247" y="1723971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Hydrogeological pathway parameters</a:t>
            </a:r>
            <a:endParaRPr lang="el-GR" sz="12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BC7334-7B02-B8CB-72F4-28D6D87496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4967425"/>
              </p:ext>
            </p:extLst>
          </p:nvPr>
        </p:nvGraphicFramePr>
        <p:xfrm>
          <a:off x="4040800" y="2051027"/>
          <a:ext cx="4220592" cy="3039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203B68-250B-8C27-7B62-C89BCD523601}"/>
              </a:ext>
            </a:extLst>
          </p:cNvPr>
          <p:cNvSpPr txBox="1"/>
          <p:nvPr/>
        </p:nvSpPr>
        <p:spPr>
          <a:xfrm>
            <a:off x="30186" y="1012954"/>
            <a:ext cx="32927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Multi-compartment pathway assessment (groundwater, surface water, air and sediment)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Evaluation of contaminant mobility and receptor sensitivity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Assessment of on-site and cross-site contamination scenarios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Estimation of pathway risk and contaminant migration potential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Support for investigation </a:t>
            </a:r>
            <a:r>
              <a:rPr lang="en-US" sz="1400" dirty="0" err="1"/>
              <a:t>prioritisation</a:t>
            </a:r>
            <a:r>
              <a:rPr lang="en-US" sz="1400" dirty="0"/>
              <a:t> and remediation planning</a:t>
            </a:r>
            <a:endParaRPr lang="el-GR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05F796-F3A4-A997-00D4-BB73FA5D67F0}"/>
              </a:ext>
            </a:extLst>
          </p:cNvPr>
          <p:cNvSpPr/>
          <p:nvPr/>
        </p:nvSpPr>
        <p:spPr>
          <a:xfrm>
            <a:off x="5011200" y="1101860"/>
            <a:ext cx="1497600" cy="348771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1AEFD3-EFF9-147C-4119-33D224768C91}"/>
              </a:ext>
            </a:extLst>
          </p:cNvPr>
          <p:cNvSpPr txBox="1"/>
          <p:nvPr/>
        </p:nvSpPr>
        <p:spPr>
          <a:xfrm>
            <a:off x="6446992" y="963571"/>
            <a:ext cx="2800924" cy="27699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Multi-compartment assessment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FBFBE3-AAED-FC67-D3FC-67ACCFEFE522}"/>
              </a:ext>
            </a:extLst>
          </p:cNvPr>
          <p:cNvSpPr/>
          <p:nvPr/>
        </p:nvSpPr>
        <p:spPr>
          <a:xfrm>
            <a:off x="3127615" y="2757600"/>
            <a:ext cx="1113185" cy="215279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5D966E-5803-B657-2739-4C813512F5EB}"/>
              </a:ext>
            </a:extLst>
          </p:cNvPr>
          <p:cNvSpPr txBox="1"/>
          <p:nvPr/>
        </p:nvSpPr>
        <p:spPr>
          <a:xfrm>
            <a:off x="3621476" y="5311239"/>
            <a:ext cx="629292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🟢 On-site → On-site</a:t>
            </a:r>
            <a:endParaRPr lang="el-GR" sz="1200" b="1" dirty="0">
              <a:solidFill>
                <a:schemeClr val="tx2"/>
              </a:solidFill>
            </a:endParaRPr>
          </a:p>
          <a:p>
            <a:r>
              <a:rPr lang="en-US" sz="1200" i="1" dirty="0">
                <a:solidFill>
                  <a:schemeClr val="tx2"/>
                </a:solidFill>
              </a:rPr>
              <a:t>Contamination and receptors located within the same site boundary</a:t>
            </a:r>
            <a:endParaRPr lang="el-GR" sz="1200" i="1" dirty="0">
              <a:solidFill>
                <a:schemeClr val="tx2"/>
              </a:solidFill>
            </a:endParaRPr>
          </a:p>
          <a:p>
            <a:r>
              <a:rPr lang="en-US" sz="1200" b="1" dirty="0">
                <a:solidFill>
                  <a:schemeClr val="tx2"/>
                </a:solidFill>
              </a:rPr>
              <a:t>🟠 On-site → Off-site</a:t>
            </a:r>
            <a:endParaRPr lang="el-GR" sz="1200" b="1" dirty="0">
              <a:solidFill>
                <a:schemeClr val="tx2"/>
              </a:solidFill>
            </a:endParaRPr>
          </a:p>
          <a:p>
            <a:r>
              <a:rPr lang="en-US" sz="1200" i="1" dirty="0">
                <a:solidFill>
                  <a:schemeClr val="tx2"/>
                </a:solidFill>
              </a:rPr>
              <a:t>Contaminants migrate beyond the site and affect external receptors</a:t>
            </a:r>
            <a:endParaRPr lang="el-GR" sz="1200" i="1" dirty="0">
              <a:solidFill>
                <a:schemeClr val="tx2"/>
              </a:solidFill>
            </a:endParaRPr>
          </a:p>
          <a:p>
            <a:r>
              <a:rPr lang="en-US" sz="1200" b="1" dirty="0">
                <a:solidFill>
                  <a:schemeClr val="tx2"/>
                </a:solidFill>
              </a:rPr>
              <a:t>🔵 Off-site → On-site</a:t>
            </a:r>
            <a:endParaRPr lang="el-GR" sz="1200" b="1" dirty="0">
              <a:solidFill>
                <a:schemeClr val="tx2"/>
              </a:solidFill>
            </a:endParaRPr>
          </a:p>
          <a:p>
            <a:r>
              <a:rPr lang="en-US" sz="1200" i="1" dirty="0">
                <a:solidFill>
                  <a:schemeClr val="tx2"/>
                </a:solidFill>
              </a:rPr>
              <a:t>External contamination sources impact receptors within the investigated site</a:t>
            </a:r>
            <a:endParaRPr lang="el-GR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397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833</Words>
  <Application>Microsoft Office PowerPoint</Application>
  <PresentationFormat>Widescreen</PresentationFormat>
  <Paragraphs>133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Wingdings</vt:lpstr>
      <vt:lpstr>Tema di Office</vt:lpstr>
      <vt:lpstr>LandRisk: A GUI-Based SPR Risk Assessment Tool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Nora Naldini</dc:creator>
  <cp:lastModifiedBy>Christina Karatrantou</cp:lastModifiedBy>
  <cp:revision>8</cp:revision>
  <dcterms:created xsi:type="dcterms:W3CDTF">2026-05-11T13:33:54Z</dcterms:created>
  <dcterms:modified xsi:type="dcterms:W3CDTF">2026-06-02T14:14:08Z</dcterms:modified>
</cp:coreProperties>
</file>